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8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48" r:id="rId27"/>
    <p:sldId id="280" r:id="rId28"/>
    <p:sldId id="349" r:id="rId29"/>
    <p:sldId id="281" r:id="rId30"/>
    <p:sldId id="282" r:id="rId31"/>
    <p:sldId id="283" r:id="rId32"/>
    <p:sldId id="303"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47" r:id="rId81"/>
    <p:sldId id="352" r:id="rId82"/>
    <p:sldId id="317" r:id="rId83"/>
  </p:sldIdLst>
  <p:sldSz cx="9144000" cy="5143500" type="screen16x9"/>
  <p:notesSz cx="6858000" cy="9144000"/>
  <p:embeddedFontLst>
    <p:embeddedFont>
      <p:font typeface="Malgun Gothic" panose="020B0503020000020004" pitchFamily="34" charset="-127"/>
      <p:regular r:id="rId85"/>
      <p:bold r:id="rId86"/>
    </p:embeddedFont>
    <p:embeddedFont>
      <p:font typeface="Malgun Gothic" panose="020B0503020000020004" pitchFamily="34" charset="-127"/>
      <p:regular r:id="rId85"/>
      <p:bold r:id="rId86"/>
    </p:embeddedFont>
    <p:embeddedFont>
      <p:font typeface="Cambria Math" panose="02040503050406030204" pitchFamily="18"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0612" autoAdjust="0"/>
  </p:normalViewPr>
  <p:slideViewPr>
    <p:cSldViewPr snapToGrid="0">
      <p:cViewPr varScale="1">
        <p:scale>
          <a:sx n="154" d="100"/>
          <a:sy n="154" d="100"/>
        </p:scale>
        <p:origin x="1376"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9b7e5c25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629b7e5c25_2_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629b7e5c25_2_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2c522d6ed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2c522d6ed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2c522d6ed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2c522d6e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2c522d6e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2c522d6e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2c522d6e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2c522d6e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2c522d6ed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2c522d6ed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2adc7ba3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2adc7ba3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adc7ba3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2adc7ba3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adc7ba3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2adc7ba3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2adc7ba3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2adc7ba3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2adc7ba3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2adc7ba3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9b7e5c25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629b7e5c25_2_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629b7e5c25_2_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2adc7ba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adc7ba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2bafdcf5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2bafdcf5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2bafdcf5e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2bafdcf5e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bafdcf5e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bafdcf5e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2bafdcf5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2bafdcf5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2bafdcf5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2bafdcf5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extLst>
      <p:ext uri="{BB962C8B-B14F-4D97-AF65-F5344CB8AC3E}">
        <p14:creationId xmlns:p14="http://schemas.microsoft.com/office/powerpoint/2010/main" val="3146415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2bafdcf5e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2bafdcf5e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2bafdcf5e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2bafdcf5e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extLst>
      <p:ext uri="{BB962C8B-B14F-4D97-AF65-F5344CB8AC3E}">
        <p14:creationId xmlns:p14="http://schemas.microsoft.com/office/powerpoint/2010/main" val="249262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2bafdcf5e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2bafdcf5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2bafdcf5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2bafdcf5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9b7e5c2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629b7e5c25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629b7e5c25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2bafdcf5e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2bafdcf5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2c522d6e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62c522d6e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62c522d6e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33</a:t>
            </a:fld>
            <a:endParaRPr lang="ko-KR" altLang="en-US"/>
          </a:p>
        </p:txBody>
      </p:sp>
    </p:spTree>
    <p:extLst>
      <p:ext uri="{BB962C8B-B14F-4D97-AF65-F5344CB8AC3E}">
        <p14:creationId xmlns:p14="http://schemas.microsoft.com/office/powerpoint/2010/main" val="242723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36</a:t>
            </a:fld>
            <a:endParaRPr lang="ko-KR" altLang="en-US"/>
          </a:p>
        </p:txBody>
      </p:sp>
    </p:spTree>
    <p:extLst>
      <p:ext uri="{BB962C8B-B14F-4D97-AF65-F5344CB8AC3E}">
        <p14:creationId xmlns:p14="http://schemas.microsoft.com/office/powerpoint/2010/main" val="4126024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37</a:t>
            </a:fld>
            <a:endParaRPr lang="ko-KR" altLang="en-US"/>
          </a:p>
        </p:txBody>
      </p:sp>
    </p:spTree>
    <p:extLst>
      <p:ext uri="{BB962C8B-B14F-4D97-AF65-F5344CB8AC3E}">
        <p14:creationId xmlns:p14="http://schemas.microsoft.com/office/powerpoint/2010/main" val="700089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41</a:t>
            </a:fld>
            <a:endParaRPr lang="ko-KR" altLang="en-US"/>
          </a:p>
        </p:txBody>
      </p:sp>
    </p:spTree>
    <p:extLst>
      <p:ext uri="{BB962C8B-B14F-4D97-AF65-F5344CB8AC3E}">
        <p14:creationId xmlns:p14="http://schemas.microsoft.com/office/powerpoint/2010/main" val="124115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42</a:t>
            </a:fld>
            <a:endParaRPr lang="ko-KR" altLang="en-US"/>
          </a:p>
        </p:txBody>
      </p:sp>
    </p:spTree>
    <p:extLst>
      <p:ext uri="{BB962C8B-B14F-4D97-AF65-F5344CB8AC3E}">
        <p14:creationId xmlns:p14="http://schemas.microsoft.com/office/powerpoint/2010/main" val="155539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43</a:t>
            </a:fld>
            <a:endParaRPr lang="ko-KR" altLang="en-US"/>
          </a:p>
        </p:txBody>
      </p:sp>
    </p:spTree>
    <p:extLst>
      <p:ext uri="{BB962C8B-B14F-4D97-AF65-F5344CB8AC3E}">
        <p14:creationId xmlns:p14="http://schemas.microsoft.com/office/powerpoint/2010/main" val="165963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29b7e5c2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629b7e5c25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629b7e5c25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61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2adc7ba3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2adc7ba3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2adc7ba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2adc7ba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2adc7ba3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2adc7ba3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2adc7ba3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2adc7ba3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2adc7ba3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2adc7ba3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2adc7ba3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2adc7ba3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2adc7ba3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2adc7ba3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2adc7ba3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2adc7ba3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2adc7ba3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2adc7ba3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4fadd29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4fadd29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34fadd29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34fadd2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34fadd29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34fadd2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2adc7ba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2adc7ba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634fadd29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634fadd29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34fadd29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34fadd29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4fadd29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4fadd29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34fadd29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34fadd29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34fadd29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34fadd29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634fadd29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634fadd29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2adc7ba3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2adc7ba3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extLst>
      <p:ext uri="{BB962C8B-B14F-4D97-AF65-F5344CB8AC3E}">
        <p14:creationId xmlns:p14="http://schemas.microsoft.com/office/powerpoint/2010/main" val="1594764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29b7e5c25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629b7e5c25_2_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629b7e5c25_2_2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80</a:t>
            </a:fld>
            <a:endParaRPr/>
          </a:p>
        </p:txBody>
      </p:sp>
    </p:spTree>
    <p:extLst>
      <p:ext uri="{BB962C8B-B14F-4D97-AF65-F5344CB8AC3E}">
        <p14:creationId xmlns:p14="http://schemas.microsoft.com/office/powerpoint/2010/main" val="1202437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29b7e5c25_2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629b7e5c25_2_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629b7e5c25_2_2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81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2adc7ba3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2adc7ba3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c522d6e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c522d6e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2c522d6e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2c522d6e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000">
                <a:solidFill>
                  <a:schemeClr val="dk1"/>
                </a:solidFill>
                <a:latin typeface="Malgun Gothic"/>
                <a:ea typeface="Malgun Gothic"/>
                <a:cs typeface="Malgun Gothic"/>
                <a:sym typeface="Malgun Gothic"/>
              </a:rPr>
              <a:t>송신자는 메시지를 인코딩하기 위해 오류 수정 능력이 있는 코드와 조합하여 선형확장(linear exapnsion)된 코드워드를 전송한다. 만약 전송 과정에서 잡음이 발생하게 되더라도 수신자는 오류 수정 코드를 사용하는 디코딩 과정에서 원본 메시지를 복구할 수 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2c522d6ed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2c522d6e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hyperlink" Target="https://crypto.modoo.at/"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p:cSld name="제목">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2337317" y="917340"/>
            <a:ext cx="630283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Malgun Gothic"/>
              <a:buNone/>
              <a:defRPr sz="4500" b="0">
                <a:latin typeface="Malgun Gothic"/>
                <a:ea typeface="Malgun Gothic"/>
                <a:cs typeface="Malgun Gothic"/>
                <a:sym typeface="Malgun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2337316" y="2846153"/>
            <a:ext cx="6302831"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atin typeface="Malgun Gothic"/>
                <a:ea typeface="Malgun Gothic"/>
                <a:cs typeface="Malgun Gothic"/>
                <a:sym typeface="Malgun Gothic"/>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59" name="Google Shape;59;p14"/>
          <p:cNvPicPr preferRelativeResize="0"/>
          <p:nvPr/>
        </p:nvPicPr>
        <p:blipFill rotWithShape="1">
          <a:blip r:embed="rId2">
            <a:alphaModFix/>
          </a:blip>
          <a:srcRect/>
          <a:stretch/>
        </p:blipFill>
        <p:spPr>
          <a:xfrm>
            <a:off x="125730" y="4559021"/>
            <a:ext cx="2270139" cy="482086"/>
          </a:xfrm>
          <a:prstGeom prst="rect">
            <a:avLst/>
          </a:prstGeom>
          <a:noFill/>
          <a:ln>
            <a:noFill/>
          </a:ln>
        </p:spPr>
      </p:pic>
      <p:sp>
        <p:nvSpPr>
          <p:cNvPr id="60" name="Google Shape;60;p14"/>
          <p:cNvSpPr/>
          <p:nvPr/>
        </p:nvSpPr>
        <p:spPr>
          <a:xfrm>
            <a:off x="489850" y="-1"/>
            <a:ext cx="1390261" cy="3783563"/>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pic>
        <p:nvPicPr>
          <p:cNvPr id="61" name="Google Shape;61;p14"/>
          <p:cNvPicPr preferRelativeResize="0"/>
          <p:nvPr/>
        </p:nvPicPr>
        <p:blipFill rotWithShape="1">
          <a:blip r:embed="rId3">
            <a:alphaModFix/>
          </a:blip>
          <a:srcRect/>
          <a:stretch/>
        </p:blipFill>
        <p:spPr>
          <a:xfrm>
            <a:off x="8047753" y="4596091"/>
            <a:ext cx="983849" cy="482085"/>
          </a:xfrm>
          <a:prstGeom prst="rect">
            <a:avLst/>
          </a:prstGeom>
          <a:noFill/>
          <a:ln>
            <a:noFill/>
          </a:ln>
        </p:spPr>
      </p:pic>
      <p:sp>
        <p:nvSpPr>
          <p:cNvPr id="62" name="Google Shape;62;p14"/>
          <p:cNvSpPr/>
          <p:nvPr/>
        </p:nvSpPr>
        <p:spPr>
          <a:xfrm>
            <a:off x="8036582" y="4970376"/>
            <a:ext cx="1018548" cy="17312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700" b="0" i="0" u="sng" strike="noStrike" cap="none">
                <a:solidFill>
                  <a:schemeClr val="hlink"/>
                </a:solidFill>
                <a:latin typeface="Malgun Gothic"/>
                <a:ea typeface="Malgun Gothic"/>
                <a:cs typeface="Malgun Gothic"/>
                <a:sym typeface="Malgun Gothic"/>
                <a:hlinkClick r:id="rId4"/>
              </a:rPr>
              <a:t>https://crypto.modoo.at</a:t>
            </a:r>
            <a:endParaRPr sz="700">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목차">
  <p:cSld name="목차">
    <p:spTree>
      <p:nvGrpSpPr>
        <p:cNvPr id="1" name="Shape 63"/>
        <p:cNvGrpSpPr/>
        <p:nvPr/>
      </p:nvGrpSpPr>
      <p:grpSpPr>
        <a:xfrm>
          <a:off x="0" y="0"/>
          <a:ext cx="0" cy="0"/>
          <a:chOff x="0" y="0"/>
          <a:chExt cx="0" cy="0"/>
        </a:xfrm>
      </p:grpSpPr>
      <p:sp>
        <p:nvSpPr>
          <p:cNvPr id="64" name="Google Shape;64;p15"/>
          <p:cNvSpPr/>
          <p:nvPr/>
        </p:nvSpPr>
        <p:spPr>
          <a:xfrm>
            <a:off x="0" y="228599"/>
            <a:ext cx="2118049" cy="464198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5" name="Google Shape;65;p15"/>
          <p:cNvSpPr txBox="1"/>
          <p:nvPr/>
        </p:nvSpPr>
        <p:spPr>
          <a:xfrm>
            <a:off x="160951" y="913147"/>
            <a:ext cx="1796146" cy="32440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2700"/>
              <a:buFont typeface="Arial"/>
              <a:buNone/>
            </a:pPr>
            <a:r>
              <a:rPr lang="ko" sz="2700">
                <a:solidFill>
                  <a:schemeClr val="lt1"/>
                </a:solidFill>
                <a:latin typeface="Malgun Gothic"/>
                <a:ea typeface="Malgun Gothic"/>
                <a:cs typeface="Malgun Gothic"/>
                <a:sym typeface="Malgun Gothic"/>
              </a:rPr>
              <a:t>Contents</a:t>
            </a:r>
            <a:endParaRPr sz="2700">
              <a:solidFill>
                <a:schemeClr val="lt1"/>
              </a:solidFill>
              <a:latin typeface="Malgun Gothic"/>
              <a:ea typeface="Malgun Gothic"/>
              <a:cs typeface="Malgun Gothic"/>
              <a:sym typeface="Malgun Gothic"/>
            </a:endParaRPr>
          </a:p>
        </p:txBody>
      </p:sp>
      <p:cxnSp>
        <p:nvCxnSpPr>
          <p:cNvPr id="66" name="Google Shape;66;p15"/>
          <p:cNvCxnSpPr/>
          <p:nvPr/>
        </p:nvCxnSpPr>
        <p:spPr>
          <a:xfrm>
            <a:off x="321907" y="1301620"/>
            <a:ext cx="1516224" cy="0"/>
          </a:xfrm>
          <a:prstGeom prst="straightConnector1">
            <a:avLst/>
          </a:prstGeom>
          <a:noFill/>
          <a:ln w="19050" cap="flat" cmpd="sng">
            <a:solidFill>
              <a:schemeClr val="lt1"/>
            </a:solidFill>
            <a:prstDash val="solid"/>
            <a:miter lim="800000"/>
            <a:headEnd type="none" w="sm" len="sm"/>
            <a:tailEnd type="none" w="sm" len="sm"/>
          </a:ln>
        </p:spPr>
      </p:cxnSp>
      <p:sp>
        <p:nvSpPr>
          <p:cNvPr id="67" name="Google Shape;67;p15"/>
          <p:cNvSpPr txBox="1">
            <a:spLocks noGrp="1"/>
          </p:cNvSpPr>
          <p:nvPr>
            <p:ph type="body" idx="1"/>
          </p:nvPr>
        </p:nvSpPr>
        <p:spPr>
          <a:xfrm>
            <a:off x="2848228" y="1685445"/>
            <a:ext cx="5535322" cy="539214"/>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rgbClr val="3A3838"/>
              </a:buClr>
              <a:buSzPts val="2100"/>
              <a:buNone/>
              <a:defRPr sz="2100" b="0">
                <a:solidFill>
                  <a:srgbClr val="3A3838"/>
                </a:solidFill>
                <a:latin typeface="Malgun Gothic"/>
                <a:ea typeface="Malgun Gothic"/>
                <a:cs typeface="Malgun Gothic"/>
                <a:sym typeface="Malgun Gothic"/>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 name="Google Shape;68;p15"/>
          <p:cNvSpPr/>
          <p:nvPr/>
        </p:nvSpPr>
        <p:spPr>
          <a:xfrm>
            <a:off x="2848232" y="1685445"/>
            <a:ext cx="5535319" cy="539214"/>
          </a:xfrm>
          <a:prstGeom prst="rect">
            <a:avLst/>
          </a:prstGeom>
          <a:noFill/>
          <a:ln w="28575"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9" name="Google Shape;69;p15"/>
          <p:cNvSpPr txBox="1">
            <a:spLocks noGrp="1"/>
          </p:cNvSpPr>
          <p:nvPr>
            <p:ph type="body" idx="2"/>
          </p:nvPr>
        </p:nvSpPr>
        <p:spPr>
          <a:xfrm>
            <a:off x="2848228" y="2372326"/>
            <a:ext cx="5535321" cy="539214"/>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rgbClr val="3A3838"/>
              </a:buClr>
              <a:buSzPts val="2100"/>
              <a:buNone/>
              <a:defRPr sz="2100" b="0">
                <a:solidFill>
                  <a:srgbClr val="3A3838"/>
                </a:solidFill>
                <a:latin typeface="Malgun Gothic"/>
                <a:ea typeface="Malgun Gothic"/>
                <a:cs typeface="Malgun Gothic"/>
                <a:sym typeface="Malgun Gothic"/>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5"/>
          <p:cNvSpPr/>
          <p:nvPr/>
        </p:nvSpPr>
        <p:spPr>
          <a:xfrm>
            <a:off x="2848230" y="2372326"/>
            <a:ext cx="5535319" cy="539214"/>
          </a:xfrm>
          <a:prstGeom prst="rect">
            <a:avLst/>
          </a:prstGeom>
          <a:noFill/>
          <a:ln w="28575"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1" name="Google Shape;71;p15"/>
          <p:cNvSpPr txBox="1">
            <a:spLocks noGrp="1"/>
          </p:cNvSpPr>
          <p:nvPr>
            <p:ph type="body" idx="3"/>
          </p:nvPr>
        </p:nvSpPr>
        <p:spPr>
          <a:xfrm>
            <a:off x="2848228" y="3061712"/>
            <a:ext cx="5535321" cy="539214"/>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rgbClr val="3A3838"/>
              </a:buClr>
              <a:buSzPts val="2100"/>
              <a:buNone/>
              <a:defRPr sz="2100" b="0">
                <a:solidFill>
                  <a:srgbClr val="3A3838"/>
                </a:solidFill>
                <a:latin typeface="Malgun Gothic"/>
                <a:ea typeface="Malgun Gothic"/>
                <a:cs typeface="Malgun Gothic"/>
                <a:sym typeface="Malgun Gothic"/>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5"/>
          <p:cNvSpPr/>
          <p:nvPr/>
        </p:nvSpPr>
        <p:spPr>
          <a:xfrm>
            <a:off x="2848230" y="3061712"/>
            <a:ext cx="5535319" cy="539214"/>
          </a:xfrm>
          <a:prstGeom prst="rect">
            <a:avLst/>
          </a:prstGeom>
          <a:noFill/>
          <a:ln w="28575"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pic>
        <p:nvPicPr>
          <p:cNvPr id="73" name="Google Shape;73;p15"/>
          <p:cNvPicPr preferRelativeResize="0"/>
          <p:nvPr/>
        </p:nvPicPr>
        <p:blipFill rotWithShape="1">
          <a:blip r:embed="rId2">
            <a:alphaModFix/>
          </a:blip>
          <a:srcRect/>
          <a:stretch/>
        </p:blipFill>
        <p:spPr>
          <a:xfrm>
            <a:off x="417945" y="4153682"/>
            <a:ext cx="1282158" cy="62825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08940" y="155810"/>
            <a:ext cx="8526120" cy="57162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2700"/>
              <a:buFont typeface="Malgun Gothic"/>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p:nvPr/>
        </p:nvSpPr>
        <p:spPr>
          <a:xfrm>
            <a:off x="308940" y="155810"/>
            <a:ext cx="8526120" cy="571622"/>
          </a:xfrm>
          <a:prstGeom prst="roundRect">
            <a:avLst>
              <a:gd name="adj" fmla="val 16667"/>
            </a:avLst>
          </a:prstGeom>
          <a:noFill/>
          <a:ln w="19050"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7" name="Google Shape;77;p16"/>
          <p:cNvSpPr txBox="1">
            <a:spLocks noGrp="1"/>
          </p:cNvSpPr>
          <p:nvPr>
            <p:ph type="body" idx="1"/>
          </p:nvPr>
        </p:nvSpPr>
        <p:spPr>
          <a:xfrm>
            <a:off x="308372" y="864394"/>
            <a:ext cx="8527256" cy="379333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1" name="Google Shape;81;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3" name="Google Shape;93;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2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2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2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6" name="Google Shape;106;p2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 name="Google Shape;107;p2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8" name="Google Shape;108;p2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9" name="Google Shape;109;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4" name="Google Shape;114;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7"/>
        <p:cNvGrpSpPr/>
        <p:nvPr/>
      </p:nvGrpSpPr>
      <p:grpSpPr>
        <a:xfrm>
          <a:off x="0" y="0"/>
          <a:ext cx="0" cy="0"/>
          <a:chOff x="0" y="0"/>
          <a:chExt cx="0" cy="0"/>
        </a:xfrm>
      </p:grpSpPr>
      <p:sp>
        <p:nvSpPr>
          <p:cNvPr id="118" name="Google Shape;118;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4" name="Google Shape;124;p2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5" name="Google Shape;12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5"/>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9pPr>
          </a:lstStyle>
          <a:p>
            <a:endParaRPr/>
          </a:p>
        </p:txBody>
      </p:sp>
      <p:sp>
        <p:nvSpPr>
          <p:cNvPr id="131" name="Google Shape;131;p2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2" name="Google Shape;132;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7" name="Google Shape;137;p26"/>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7"/>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888544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14591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40252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02407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079163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101367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801844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587217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89981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851369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118042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3697244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4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604275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807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91943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7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4337634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8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133960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9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5404549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0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517417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4745170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9562066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3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6272509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4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2908260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5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15254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6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41771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7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5780306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8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41492536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4230319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lvl1pPr>
              <a:defRPr sz="2700"/>
            </a:lvl1pPr>
          </a:lstStyle>
          <a:p>
            <a:r>
              <a:rPr lang="ko-KR" altLang="en-US" dirty="0"/>
              <a:t>마스터 제목 스타일 편집</a:t>
            </a:r>
          </a:p>
        </p:txBody>
      </p:sp>
      <p:sp>
        <p:nvSpPr>
          <p:cNvPr id="20" name="모서리가 둥근 직사각형 19"/>
          <p:cNvSpPr/>
          <p:nvPr userDrawn="1"/>
        </p:nvSpPr>
        <p:spPr>
          <a:xfrm>
            <a:off x="308940" y="155811"/>
            <a:ext cx="8526120" cy="57162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텍스트 개체 틀 8"/>
          <p:cNvSpPr>
            <a:spLocks noGrp="1"/>
          </p:cNvSpPr>
          <p:nvPr>
            <p:ph type="body" sz="quarter" idx="10"/>
          </p:nvPr>
        </p:nvSpPr>
        <p:spPr>
          <a:xfrm>
            <a:off x="308373" y="864394"/>
            <a:ext cx="8527256" cy="379333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152009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Malgun Gothic"/>
              <a:buNone/>
              <a:defRPr sz="33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9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9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9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9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9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9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9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Layout" Target="../slideLayouts/slideLayout33.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4.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5.xml"/><Relationship Id="rId6" Type="http://schemas.openxmlformats.org/officeDocument/2006/relationships/image" Target="../media/image52.png"/><Relationship Id="rId5" Type="http://schemas.openxmlformats.org/officeDocument/2006/relationships/image" Target="../media/image46.png"/><Relationship Id="rId4" Type="http://schemas.openxmlformats.org/officeDocument/2006/relationships/image" Target="../media/image63.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38.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21.png"/><Relationship Id="rId1" Type="http://schemas.openxmlformats.org/officeDocument/2006/relationships/slideLayout" Target="../slideLayouts/slideLayout3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0.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5.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8.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9.png"/><Relationship Id="rId7"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47.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6.png"/><Relationship Id="rId1" Type="http://schemas.openxmlformats.org/officeDocument/2006/relationships/slideLayout" Target="../slideLayouts/slideLayout48.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5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2590330" y="506647"/>
            <a:ext cx="6302830" cy="17907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3000"/>
              <a:buFont typeface="Malgun Gothic"/>
              <a:buNone/>
            </a:pPr>
            <a:r>
              <a:rPr lang="ko" sz="3000"/>
              <a:t>NIST Round 2 Code-based PQC</a:t>
            </a:r>
            <a:endParaRPr sz="3000"/>
          </a:p>
        </p:txBody>
      </p:sp>
      <p:sp>
        <p:nvSpPr>
          <p:cNvPr id="153" name="Google Shape;153;p28"/>
          <p:cNvSpPr txBox="1">
            <a:spLocks noGrp="1"/>
          </p:cNvSpPr>
          <p:nvPr>
            <p:ph type="subTitle" idx="1"/>
          </p:nvPr>
        </p:nvSpPr>
        <p:spPr>
          <a:xfrm>
            <a:off x="2337316" y="2846153"/>
            <a:ext cx="6302831" cy="1241821"/>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endParaRPr sz="1100" dirty="0"/>
          </a:p>
          <a:p>
            <a:pPr marL="0" lvl="0" indent="0" algn="ctr" rtl="0">
              <a:lnSpc>
                <a:spcPct val="90000"/>
              </a:lnSpc>
              <a:spcBef>
                <a:spcPts val="800"/>
              </a:spcBef>
              <a:spcAft>
                <a:spcPts val="0"/>
              </a:spcAft>
              <a:buClr>
                <a:schemeClr val="dk1"/>
              </a:buClr>
              <a:buSzPts val="1800"/>
              <a:buNone/>
            </a:pPr>
            <a:r>
              <a:rPr lang="ko" sz="1100" dirty="0"/>
              <a:t>Crypto Craft Lab</a:t>
            </a:r>
            <a:endParaRPr sz="1100" dirty="0"/>
          </a:p>
          <a:p>
            <a:pPr marL="0" lvl="0" indent="0" algn="ctr" rtl="0">
              <a:lnSpc>
                <a:spcPct val="90000"/>
              </a:lnSpc>
              <a:spcBef>
                <a:spcPts val="800"/>
              </a:spcBef>
              <a:spcAft>
                <a:spcPts val="0"/>
              </a:spcAft>
              <a:buClr>
                <a:schemeClr val="dk1"/>
              </a:buClr>
              <a:buSzPts val="1800"/>
              <a:buNone/>
            </a:pPr>
            <a:endParaRPr sz="1100" dirty="0"/>
          </a:p>
          <a:p>
            <a:pPr marL="0" lvl="0" indent="0"/>
            <a:r>
              <a:rPr lang="en" sz="1100" dirty="0"/>
              <a:t>https://</a:t>
            </a:r>
            <a:r>
              <a:rPr lang="en" sz="1100" dirty="0" err="1"/>
              <a:t>youtu.be</a:t>
            </a:r>
            <a:r>
              <a:rPr lang="en" sz="1100" dirty="0"/>
              <a:t>/NZHqEPEc0fY</a:t>
            </a:r>
            <a:endParaRPr sz="1100" dirty="0"/>
          </a:p>
          <a:p>
            <a:pPr marL="0" lvl="0" indent="0" algn="ctr" rtl="0">
              <a:lnSpc>
                <a:spcPct val="90000"/>
              </a:lnSpc>
              <a:spcBef>
                <a:spcPts val="800"/>
              </a:spcBef>
              <a:spcAft>
                <a:spcPts val="0"/>
              </a:spcAft>
              <a:buClr>
                <a:schemeClr val="dk1"/>
              </a:buClr>
              <a:buSzPts val="1800"/>
              <a:buNone/>
            </a:pPr>
            <a:endParaRPr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14" name="Google Shape;214;p37"/>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endParaRPr baseline="-25000"/>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pic>
        <p:nvPicPr>
          <p:cNvPr id="215" name="Google Shape;215;p37"/>
          <p:cNvPicPr preferRelativeResize="0"/>
          <p:nvPr/>
        </p:nvPicPr>
        <p:blipFill>
          <a:blip r:embed="rId3">
            <a:alphaModFix/>
          </a:blip>
          <a:stretch>
            <a:fillRect/>
          </a:stretch>
        </p:blipFill>
        <p:spPr>
          <a:xfrm>
            <a:off x="308962" y="2709900"/>
            <a:ext cx="3797625" cy="1106225"/>
          </a:xfrm>
          <a:prstGeom prst="rect">
            <a:avLst/>
          </a:prstGeom>
          <a:noFill/>
          <a:ln>
            <a:noFill/>
          </a:ln>
        </p:spPr>
      </p:pic>
      <p:pic>
        <p:nvPicPr>
          <p:cNvPr id="216" name="Google Shape;216;p37"/>
          <p:cNvPicPr preferRelativeResize="0"/>
          <p:nvPr/>
        </p:nvPicPr>
        <p:blipFill>
          <a:blip r:embed="rId4">
            <a:alphaModFix/>
          </a:blip>
          <a:stretch>
            <a:fillRect/>
          </a:stretch>
        </p:blipFill>
        <p:spPr>
          <a:xfrm>
            <a:off x="5090025" y="1003524"/>
            <a:ext cx="3571725" cy="3276650"/>
          </a:xfrm>
          <a:prstGeom prst="rect">
            <a:avLst/>
          </a:prstGeom>
          <a:noFill/>
          <a:ln>
            <a:noFill/>
          </a:ln>
        </p:spPr>
      </p:pic>
      <p:sp>
        <p:nvSpPr>
          <p:cNvPr id="217" name="Google Shape;217;p37"/>
          <p:cNvSpPr txBox="1">
            <a:spLocks noGrp="1"/>
          </p:cNvSpPr>
          <p:nvPr>
            <p:ph type="body" idx="1"/>
          </p:nvPr>
        </p:nvSpPr>
        <p:spPr>
          <a:xfrm>
            <a:off x="308372" y="910769"/>
            <a:ext cx="8527200" cy="3793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ko"/>
              <a:t>(7,4) 해밍 코드</a:t>
            </a:r>
            <a:endParaRPr/>
          </a:p>
          <a:p>
            <a:pPr marL="0" lvl="0" indent="0" algn="l" rtl="0">
              <a:lnSpc>
                <a:spcPct val="115000"/>
              </a:lnSpc>
              <a:spcBef>
                <a:spcPts val="800"/>
              </a:spcBef>
              <a:spcAft>
                <a:spcPts val="0"/>
              </a:spcAft>
              <a:buNone/>
            </a:pPr>
            <a:r>
              <a:rPr lang="ko"/>
              <a:t>Message bit: </a:t>
            </a:r>
            <a:r>
              <a:rPr lang="ko" sz="2300"/>
              <a:t>x</a:t>
            </a:r>
            <a:r>
              <a:rPr lang="ko" sz="2300" baseline="-25000"/>
              <a:t>0</a:t>
            </a:r>
            <a:r>
              <a:rPr lang="ko" sz="2300"/>
              <a:t>  x</a:t>
            </a:r>
            <a:r>
              <a:rPr lang="ko" sz="2300" baseline="-25000"/>
              <a:t>1</a:t>
            </a:r>
            <a:r>
              <a:rPr lang="ko" sz="2300"/>
              <a:t>  x</a:t>
            </a:r>
            <a:r>
              <a:rPr lang="ko" sz="2300" baseline="-25000"/>
              <a:t>2</a:t>
            </a:r>
            <a:r>
              <a:rPr lang="ko" sz="2300"/>
              <a:t>  x</a:t>
            </a:r>
            <a:r>
              <a:rPr lang="ko" sz="2300" baseline="-25000"/>
              <a:t>3</a:t>
            </a:r>
            <a:endParaRPr sz="2300" baseline="-25000"/>
          </a:p>
          <a:p>
            <a:pPr marL="0" lvl="0" indent="0" algn="l" rtl="0">
              <a:lnSpc>
                <a:spcPct val="115000"/>
              </a:lnSpc>
              <a:spcBef>
                <a:spcPts val="800"/>
              </a:spcBef>
              <a:spcAft>
                <a:spcPts val="0"/>
              </a:spcAft>
              <a:buNone/>
            </a:pPr>
            <a:r>
              <a:rPr lang="ko"/>
              <a:t>Parity bit: P</a:t>
            </a:r>
            <a:r>
              <a:rPr lang="ko" baseline="-25000"/>
              <a:t>1 </a:t>
            </a:r>
            <a:r>
              <a:rPr lang="ko"/>
              <a:t> P</a:t>
            </a:r>
            <a:r>
              <a:rPr lang="ko" baseline="-25000"/>
              <a:t>2 </a:t>
            </a:r>
            <a:r>
              <a:rPr lang="ko"/>
              <a:t> P</a:t>
            </a:r>
            <a:r>
              <a:rPr lang="ko" baseline="-25000"/>
              <a:t>4</a:t>
            </a:r>
            <a:endParaRPr baseline="-25000"/>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pic>
        <p:nvPicPr>
          <p:cNvPr id="224" name="Google Shape;224;p38"/>
          <p:cNvPicPr preferRelativeResize="0"/>
          <p:nvPr/>
        </p:nvPicPr>
        <p:blipFill>
          <a:blip r:embed="rId3">
            <a:alphaModFix/>
          </a:blip>
          <a:stretch>
            <a:fillRect/>
          </a:stretch>
        </p:blipFill>
        <p:spPr>
          <a:xfrm>
            <a:off x="2626825" y="926725"/>
            <a:ext cx="3890351" cy="1133225"/>
          </a:xfrm>
          <a:prstGeom prst="rect">
            <a:avLst/>
          </a:prstGeom>
          <a:noFill/>
          <a:ln>
            <a:noFill/>
          </a:ln>
        </p:spPr>
      </p:pic>
      <p:pic>
        <p:nvPicPr>
          <p:cNvPr id="225" name="Google Shape;225;p38"/>
          <p:cNvPicPr preferRelativeResize="0"/>
          <p:nvPr/>
        </p:nvPicPr>
        <p:blipFill rotWithShape="1">
          <a:blip r:embed="rId4">
            <a:alphaModFix/>
          </a:blip>
          <a:srcRect b="65079"/>
          <a:stretch/>
        </p:blipFill>
        <p:spPr>
          <a:xfrm>
            <a:off x="447675" y="2259375"/>
            <a:ext cx="8248650" cy="904739"/>
          </a:xfrm>
          <a:prstGeom prst="rect">
            <a:avLst/>
          </a:prstGeom>
          <a:noFill/>
          <a:ln>
            <a:noFill/>
          </a:ln>
        </p:spPr>
      </p:pic>
      <p:pic>
        <p:nvPicPr>
          <p:cNvPr id="6" name="Google Shape;225;p38"/>
          <p:cNvPicPr preferRelativeResize="0"/>
          <p:nvPr/>
        </p:nvPicPr>
        <p:blipFill rotWithShape="1">
          <a:blip r:embed="rId4">
            <a:alphaModFix/>
          </a:blip>
          <a:srcRect t="39699"/>
          <a:stretch/>
        </p:blipFill>
        <p:spPr>
          <a:xfrm>
            <a:off x="447675" y="3294743"/>
            <a:ext cx="8248650" cy="1562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31" name="Google Shape;231;p39"/>
          <p:cNvSpPr txBox="1">
            <a:spLocks noGrp="1"/>
          </p:cNvSpPr>
          <p:nvPr>
            <p:ph type="body" idx="1"/>
          </p:nvPr>
        </p:nvSpPr>
        <p:spPr>
          <a:xfrm>
            <a:off x="308375" y="2306950"/>
            <a:ext cx="8527200" cy="2350500"/>
          </a:xfrm>
          <a:prstGeom prst="rect">
            <a:avLst/>
          </a:prstGeom>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ko" sz="2000">
                <a:latin typeface="Arial"/>
                <a:ea typeface="Arial"/>
                <a:cs typeface="Arial"/>
                <a:sym typeface="Arial"/>
              </a:rPr>
              <a:t>에러 체크</a:t>
            </a:r>
            <a:endParaRPr sz="20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C1 = P1 ⊕ X3 ⊕ x2 ⊕ x0</a:t>
            </a:r>
            <a:endParaRPr sz="20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C2 = P2 ⊕ X3 ⊕ x1 ⊕ x0</a:t>
            </a:r>
            <a:endParaRPr sz="20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C4 = P4 ⊕ X2 ⊕ x1 ⊕ x0</a:t>
            </a:r>
            <a:endParaRPr sz="20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  연산 결과가 0일시 정상</a:t>
            </a:r>
            <a:endParaRPr sz="2000">
              <a:latin typeface="Arial"/>
              <a:ea typeface="Arial"/>
              <a:cs typeface="Arial"/>
              <a:sym typeface="Arial"/>
            </a:endParaRPr>
          </a:p>
        </p:txBody>
      </p:sp>
      <p:pic>
        <p:nvPicPr>
          <p:cNvPr id="232" name="Google Shape;232;p39"/>
          <p:cNvPicPr preferRelativeResize="0"/>
          <p:nvPr/>
        </p:nvPicPr>
        <p:blipFill>
          <a:blip r:embed="rId3">
            <a:alphaModFix/>
          </a:blip>
          <a:stretch>
            <a:fillRect/>
          </a:stretch>
        </p:blipFill>
        <p:spPr>
          <a:xfrm>
            <a:off x="2626825" y="926725"/>
            <a:ext cx="3890351" cy="1133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38" name="Google Shape;238;p40"/>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ko" sz="2000">
                <a:latin typeface="Arial"/>
                <a:ea typeface="Arial"/>
                <a:cs typeface="Arial"/>
                <a:sym typeface="Arial"/>
              </a:rPr>
              <a:t>에러 체크</a:t>
            </a:r>
            <a:endParaRPr sz="20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ex)</a:t>
            </a:r>
            <a:endParaRPr sz="2000">
              <a:latin typeface="Arial"/>
              <a:ea typeface="Arial"/>
              <a:cs typeface="Arial"/>
              <a:sym typeface="Arial"/>
            </a:endParaRPr>
          </a:p>
        </p:txBody>
      </p:sp>
      <p:pic>
        <p:nvPicPr>
          <p:cNvPr id="239" name="Google Shape;239;p40"/>
          <p:cNvPicPr preferRelativeResize="0"/>
          <p:nvPr/>
        </p:nvPicPr>
        <p:blipFill>
          <a:blip r:embed="rId3">
            <a:alphaModFix/>
          </a:blip>
          <a:stretch>
            <a:fillRect/>
          </a:stretch>
        </p:blipFill>
        <p:spPr>
          <a:xfrm>
            <a:off x="1952050" y="1395426"/>
            <a:ext cx="5239900" cy="1943325"/>
          </a:xfrm>
          <a:prstGeom prst="rect">
            <a:avLst/>
          </a:prstGeom>
          <a:noFill/>
          <a:ln>
            <a:noFill/>
          </a:ln>
        </p:spPr>
      </p:pic>
      <p:pic>
        <p:nvPicPr>
          <p:cNvPr id="240" name="Google Shape;240;p40"/>
          <p:cNvPicPr preferRelativeResize="0"/>
          <p:nvPr/>
        </p:nvPicPr>
        <p:blipFill rotWithShape="1">
          <a:blip r:embed="rId4">
            <a:alphaModFix/>
          </a:blip>
          <a:srcRect t="71390"/>
          <a:stretch/>
        </p:blipFill>
        <p:spPr>
          <a:xfrm>
            <a:off x="1952050" y="3551975"/>
            <a:ext cx="5239900" cy="555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46" name="Google Shape;246;p41"/>
          <p:cNvSpPr txBox="1">
            <a:spLocks noGrp="1"/>
          </p:cNvSpPr>
          <p:nvPr>
            <p:ph type="body" idx="1"/>
          </p:nvPr>
        </p:nvSpPr>
        <p:spPr>
          <a:xfrm>
            <a:off x="308375" y="864401"/>
            <a:ext cx="8527200" cy="4189800"/>
          </a:xfrm>
          <a:prstGeom prst="rect">
            <a:avLst/>
          </a:prstGeom>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ko" sz="2000">
                <a:latin typeface="Arial"/>
                <a:ea typeface="Arial"/>
                <a:cs typeface="Arial"/>
                <a:sym typeface="Arial"/>
              </a:rPr>
              <a:t>에러 체크</a:t>
            </a:r>
            <a:endParaRPr sz="2000">
              <a:latin typeface="Arial"/>
              <a:ea typeface="Arial"/>
              <a:cs typeface="Arial"/>
              <a:sym typeface="Arial"/>
            </a:endParaRPr>
          </a:p>
          <a:p>
            <a:pPr marL="0" lvl="0" indent="0" algn="l" rtl="0">
              <a:lnSpc>
                <a:spcPct val="150000"/>
              </a:lnSpc>
              <a:spcBef>
                <a:spcPts val="0"/>
              </a:spcBef>
              <a:spcAft>
                <a:spcPts val="0"/>
              </a:spcAft>
              <a:buNone/>
            </a:pPr>
            <a:endParaRPr sz="2000">
              <a:latin typeface="Arial"/>
              <a:ea typeface="Arial"/>
              <a:cs typeface="Arial"/>
              <a:sym typeface="Arial"/>
            </a:endParaRPr>
          </a:p>
          <a:p>
            <a:pPr marL="0" lvl="0" indent="0" algn="l" rtl="0">
              <a:lnSpc>
                <a:spcPct val="150000"/>
              </a:lnSpc>
              <a:spcBef>
                <a:spcPts val="0"/>
              </a:spcBef>
              <a:spcAft>
                <a:spcPts val="0"/>
              </a:spcAft>
              <a:buNone/>
            </a:pPr>
            <a:endParaRPr sz="2000">
              <a:latin typeface="Arial"/>
              <a:ea typeface="Arial"/>
              <a:cs typeface="Arial"/>
              <a:sym typeface="Arial"/>
            </a:endParaRPr>
          </a:p>
          <a:p>
            <a:pPr marL="0" lvl="0" indent="0" algn="l" rtl="0">
              <a:lnSpc>
                <a:spcPct val="150000"/>
              </a:lnSpc>
              <a:spcBef>
                <a:spcPts val="0"/>
              </a:spcBef>
              <a:spcAft>
                <a:spcPts val="0"/>
              </a:spcAft>
              <a:buNone/>
            </a:pPr>
            <a:endParaRPr sz="2000">
              <a:latin typeface="Arial"/>
              <a:ea typeface="Arial"/>
              <a:cs typeface="Arial"/>
              <a:sym typeface="Arial"/>
            </a:endParaRPr>
          </a:p>
          <a:p>
            <a:pPr marL="0" lvl="0" indent="0" algn="l" rtl="0">
              <a:lnSpc>
                <a:spcPct val="150000"/>
              </a:lnSpc>
              <a:spcBef>
                <a:spcPts val="0"/>
              </a:spcBef>
              <a:spcAft>
                <a:spcPts val="0"/>
              </a:spcAft>
              <a:buNone/>
            </a:pPr>
            <a:endParaRPr sz="700">
              <a:latin typeface="Arial"/>
              <a:ea typeface="Arial"/>
              <a:cs typeface="Arial"/>
              <a:sym typeface="Arial"/>
            </a:endParaRPr>
          </a:p>
          <a:p>
            <a:pPr marL="0" lvl="0" indent="0" algn="l" rtl="0">
              <a:lnSpc>
                <a:spcPct val="150000"/>
              </a:lnSpc>
              <a:spcBef>
                <a:spcPts val="0"/>
              </a:spcBef>
              <a:spcAft>
                <a:spcPts val="0"/>
              </a:spcAft>
              <a:buNone/>
            </a:pPr>
            <a:r>
              <a:rPr lang="ko" sz="1800">
                <a:latin typeface="Arial"/>
                <a:ea typeface="Arial"/>
                <a:cs typeface="Arial"/>
                <a:sym typeface="Arial"/>
              </a:rPr>
              <a:t>C1 = P1 ⊕ X3 ⊕ x2 ⊕ x0 = 	0</a:t>
            </a:r>
            <a:endParaRPr sz="1800">
              <a:latin typeface="Arial"/>
              <a:ea typeface="Arial"/>
              <a:cs typeface="Arial"/>
              <a:sym typeface="Arial"/>
            </a:endParaRPr>
          </a:p>
          <a:p>
            <a:pPr marL="0" lvl="0" indent="0" algn="l" rtl="0">
              <a:lnSpc>
                <a:spcPct val="150000"/>
              </a:lnSpc>
              <a:spcBef>
                <a:spcPts val="0"/>
              </a:spcBef>
              <a:spcAft>
                <a:spcPts val="0"/>
              </a:spcAft>
              <a:buNone/>
            </a:pPr>
            <a:r>
              <a:rPr lang="ko" sz="1800">
                <a:latin typeface="Arial"/>
                <a:ea typeface="Arial"/>
                <a:cs typeface="Arial"/>
                <a:sym typeface="Arial"/>
              </a:rPr>
              <a:t>C2 = P2 ⊕ X3 ⊕ x1 ⊕ x0 = 	1</a:t>
            </a:r>
            <a:endParaRPr sz="1800">
              <a:latin typeface="Arial"/>
              <a:ea typeface="Arial"/>
              <a:cs typeface="Arial"/>
              <a:sym typeface="Arial"/>
            </a:endParaRPr>
          </a:p>
          <a:p>
            <a:pPr marL="0" lvl="0" indent="0" algn="l" rtl="0">
              <a:lnSpc>
                <a:spcPct val="150000"/>
              </a:lnSpc>
              <a:spcBef>
                <a:spcPts val="0"/>
              </a:spcBef>
              <a:spcAft>
                <a:spcPts val="0"/>
              </a:spcAft>
              <a:buNone/>
            </a:pPr>
            <a:r>
              <a:rPr lang="ko" sz="1800">
                <a:latin typeface="Arial"/>
                <a:ea typeface="Arial"/>
                <a:cs typeface="Arial"/>
                <a:sym typeface="Arial"/>
              </a:rPr>
              <a:t>C4 = P4 ⊕ X2 ⊕ x1 ⊕ x0 = 	0</a:t>
            </a:r>
            <a:endParaRPr sz="1800">
              <a:latin typeface="Arial"/>
              <a:ea typeface="Arial"/>
              <a:cs typeface="Arial"/>
              <a:sym typeface="Arial"/>
            </a:endParaRPr>
          </a:p>
          <a:p>
            <a:pPr marL="0" lvl="0" indent="0" algn="l" rtl="0">
              <a:lnSpc>
                <a:spcPct val="150000"/>
              </a:lnSpc>
              <a:spcBef>
                <a:spcPts val="0"/>
              </a:spcBef>
              <a:spcAft>
                <a:spcPts val="0"/>
              </a:spcAft>
              <a:buNone/>
            </a:pPr>
            <a:r>
              <a:rPr lang="ko" sz="1300">
                <a:latin typeface="Arial"/>
                <a:ea typeface="Arial"/>
                <a:cs typeface="Arial"/>
                <a:sym typeface="Arial"/>
              </a:rPr>
              <a:t>C4 C2 C1</a:t>
            </a:r>
            <a:endParaRPr sz="1300">
              <a:latin typeface="Arial"/>
              <a:ea typeface="Arial"/>
              <a:cs typeface="Arial"/>
              <a:sym typeface="Arial"/>
            </a:endParaRPr>
          </a:p>
          <a:p>
            <a:pPr marL="0" lvl="0" indent="0" algn="l" rtl="0">
              <a:lnSpc>
                <a:spcPct val="150000"/>
              </a:lnSpc>
              <a:spcBef>
                <a:spcPts val="0"/>
              </a:spcBef>
              <a:spcAft>
                <a:spcPts val="0"/>
              </a:spcAft>
              <a:buNone/>
            </a:pPr>
            <a:r>
              <a:rPr lang="ko" sz="2000">
                <a:latin typeface="Arial"/>
                <a:ea typeface="Arial"/>
                <a:cs typeface="Arial"/>
                <a:sym typeface="Arial"/>
              </a:rPr>
              <a:t>0  1  0  = 2 → 2번째 자리에 에러</a:t>
            </a:r>
            <a:endParaRPr sz="2000">
              <a:latin typeface="Arial"/>
              <a:ea typeface="Arial"/>
              <a:cs typeface="Arial"/>
              <a:sym typeface="Arial"/>
            </a:endParaRPr>
          </a:p>
        </p:txBody>
      </p:sp>
      <p:pic>
        <p:nvPicPr>
          <p:cNvPr id="247" name="Google Shape;247;p41"/>
          <p:cNvPicPr preferRelativeResize="0"/>
          <p:nvPr/>
        </p:nvPicPr>
        <p:blipFill rotWithShape="1">
          <a:blip r:embed="rId3">
            <a:alphaModFix/>
          </a:blip>
          <a:srcRect b="28166"/>
          <a:stretch/>
        </p:blipFill>
        <p:spPr>
          <a:xfrm>
            <a:off x="2413809" y="864400"/>
            <a:ext cx="4316383" cy="1149959"/>
          </a:xfrm>
          <a:prstGeom prst="rect">
            <a:avLst/>
          </a:prstGeom>
          <a:noFill/>
          <a:ln>
            <a:noFill/>
          </a:ln>
        </p:spPr>
      </p:pic>
      <p:pic>
        <p:nvPicPr>
          <p:cNvPr id="248" name="Google Shape;248;p41"/>
          <p:cNvPicPr preferRelativeResize="0"/>
          <p:nvPr/>
        </p:nvPicPr>
        <p:blipFill rotWithShape="1">
          <a:blip r:embed="rId4">
            <a:alphaModFix/>
          </a:blip>
          <a:srcRect t="71390"/>
          <a:stretch/>
        </p:blipFill>
        <p:spPr>
          <a:xfrm>
            <a:off x="2413809" y="2113764"/>
            <a:ext cx="4316383" cy="4579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8" end="8"/>
                                            </p:txEl>
                                          </p:spTgt>
                                        </p:tgtEl>
                                        <p:attrNameLst>
                                          <p:attrName>style.visibility</p:attrName>
                                        </p:attrNameLst>
                                      </p:cBhvr>
                                      <p:to>
                                        <p:strVal val="visible"/>
                                      </p:to>
                                    </p:set>
                                    <p:animEffect transition="in" filter="fade">
                                      <p:cBhvr>
                                        <p:cTn id="7" dur="500"/>
                                        <p:tgtEl>
                                          <p:spTgt spid="24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6">
                                            <p:txEl>
                                              <p:pRg st="9" end="9"/>
                                            </p:txEl>
                                          </p:spTgt>
                                        </p:tgtEl>
                                        <p:attrNameLst>
                                          <p:attrName>style.visibility</p:attrName>
                                        </p:attrNameLst>
                                      </p:cBhvr>
                                      <p:to>
                                        <p:strVal val="visible"/>
                                      </p:to>
                                    </p:set>
                                    <p:animEffect transition="in" filter="fade">
                                      <p:cBhvr>
                                        <p:cTn id="10" dur="500"/>
                                        <p:tgtEl>
                                          <p:spTgt spid="2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선형 부호</a:t>
            </a:r>
            <a:endParaRPr/>
          </a:p>
        </p:txBody>
      </p:sp>
      <p:sp>
        <p:nvSpPr>
          <p:cNvPr id="254" name="Google Shape;254;p42"/>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None/>
            </a:pPr>
            <a:r>
              <a:rPr lang="ko"/>
              <a:t>선형 부호(Linear code)</a:t>
            </a:r>
            <a:endParaRPr/>
          </a:p>
          <a:p>
            <a:pPr marL="457200" lvl="0" indent="-317500" algn="l" rtl="0">
              <a:lnSpc>
                <a:spcPct val="150000"/>
              </a:lnSpc>
              <a:spcBef>
                <a:spcPts val="800"/>
              </a:spcBef>
              <a:spcAft>
                <a:spcPts val="0"/>
              </a:spcAft>
              <a:buSzPts val="1400"/>
              <a:buChar char="•"/>
            </a:pPr>
            <a:r>
              <a:rPr lang="ko"/>
              <a:t>[n k] 코드를 갖고 진행</a:t>
            </a:r>
            <a:endParaRPr/>
          </a:p>
          <a:p>
            <a:pPr marL="457200" lvl="0" indent="-317500" algn="l" rtl="0">
              <a:lnSpc>
                <a:spcPct val="150000"/>
              </a:lnSpc>
              <a:spcBef>
                <a:spcPts val="0"/>
              </a:spcBef>
              <a:spcAft>
                <a:spcPts val="0"/>
              </a:spcAft>
              <a:buSzPts val="1400"/>
              <a:buChar char="•"/>
            </a:pPr>
            <a:r>
              <a:rPr lang="ko"/>
              <a:t>n: 코드의 길이</a:t>
            </a:r>
            <a:endParaRPr/>
          </a:p>
          <a:p>
            <a:pPr marL="457200" lvl="0" indent="-317500" algn="l" rtl="0">
              <a:lnSpc>
                <a:spcPct val="150000"/>
              </a:lnSpc>
              <a:spcBef>
                <a:spcPts val="0"/>
              </a:spcBef>
              <a:spcAft>
                <a:spcPts val="0"/>
              </a:spcAft>
              <a:buSzPts val="1400"/>
              <a:buChar char="•"/>
            </a:pPr>
            <a:r>
              <a:rPr lang="ko"/>
              <a:t>k: 차원</a:t>
            </a:r>
            <a:endParaRPr/>
          </a:p>
          <a:p>
            <a:pPr marL="0" lvl="0" indent="0" algn="l" rtl="0">
              <a:lnSpc>
                <a:spcPct val="150000"/>
              </a:lnSpc>
              <a:spcBef>
                <a:spcPts val="800"/>
              </a:spcBef>
              <a:spcAft>
                <a:spcPts val="0"/>
              </a:spcAft>
              <a:buNone/>
            </a:pPr>
            <a:endParaRPr/>
          </a:p>
          <a:p>
            <a:pPr marL="0" lvl="0" indent="0" algn="l" rtl="0">
              <a:lnSpc>
                <a:spcPct val="150000"/>
              </a:lnSpc>
              <a:spcBef>
                <a:spcPts val="800"/>
              </a:spcBef>
              <a:spcAft>
                <a:spcPts val="0"/>
              </a:spcAft>
              <a:buNone/>
            </a:pPr>
            <a:endParaRPr/>
          </a:p>
          <a:p>
            <a:pPr marL="0" lvl="0" indent="0" algn="l" rtl="0">
              <a:lnSpc>
                <a:spcPct val="150000"/>
              </a:lnSpc>
              <a:spcBef>
                <a:spcPts val="8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선형 부호</a:t>
            </a:r>
            <a:endParaRPr/>
          </a:p>
        </p:txBody>
      </p:sp>
      <p:pic>
        <p:nvPicPr>
          <p:cNvPr id="260" name="Google Shape;260;p43"/>
          <p:cNvPicPr preferRelativeResize="0"/>
          <p:nvPr/>
        </p:nvPicPr>
        <p:blipFill>
          <a:blip r:embed="rId3">
            <a:alphaModFix/>
          </a:blip>
          <a:stretch>
            <a:fillRect/>
          </a:stretch>
        </p:blipFill>
        <p:spPr>
          <a:xfrm>
            <a:off x="308952" y="1138777"/>
            <a:ext cx="5487700" cy="318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선형 부호</a:t>
            </a:r>
            <a:endParaRPr/>
          </a:p>
        </p:txBody>
      </p:sp>
      <p:sp>
        <p:nvSpPr>
          <p:cNvPr id="266" name="Google Shape;266;p44"/>
          <p:cNvSpPr txBox="1"/>
          <p:nvPr/>
        </p:nvSpPr>
        <p:spPr>
          <a:xfrm>
            <a:off x="308950" y="899825"/>
            <a:ext cx="6210900" cy="76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800">
                <a:latin typeface="Malgun Gothic"/>
                <a:ea typeface="Malgun Gothic"/>
                <a:cs typeface="Malgun Gothic"/>
                <a:sym typeface="Malgun Gothic"/>
              </a:rPr>
              <a:t>G와 H 사이를 자유롭게 오갈 수(변경) 있음</a:t>
            </a:r>
            <a:endParaRPr sz="1800">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800">
                <a:latin typeface="Malgun Gothic"/>
                <a:ea typeface="Malgun Gothic"/>
                <a:cs typeface="Malgun Gothic"/>
                <a:sym typeface="Malgun Gothic"/>
              </a:rPr>
              <a:t>ex)</a:t>
            </a:r>
            <a:endParaRPr sz="1800">
              <a:latin typeface="Malgun Gothic"/>
              <a:ea typeface="Malgun Gothic"/>
              <a:cs typeface="Malgun Gothic"/>
              <a:sym typeface="Malgun Gothic"/>
            </a:endParaRPr>
          </a:p>
        </p:txBody>
      </p:sp>
      <p:pic>
        <p:nvPicPr>
          <p:cNvPr id="267" name="Google Shape;267;p44"/>
          <p:cNvPicPr preferRelativeResize="0"/>
          <p:nvPr/>
        </p:nvPicPr>
        <p:blipFill>
          <a:blip r:embed="rId3">
            <a:alphaModFix/>
          </a:blip>
          <a:stretch>
            <a:fillRect/>
          </a:stretch>
        </p:blipFill>
        <p:spPr>
          <a:xfrm>
            <a:off x="1176800" y="1953200"/>
            <a:ext cx="6504750" cy="1033700"/>
          </a:xfrm>
          <a:prstGeom prst="rect">
            <a:avLst/>
          </a:prstGeom>
          <a:noFill/>
          <a:ln>
            <a:noFill/>
          </a:ln>
        </p:spPr>
      </p:pic>
      <p:pic>
        <p:nvPicPr>
          <p:cNvPr id="268" name="Google Shape;268;p44"/>
          <p:cNvPicPr preferRelativeResize="0"/>
          <p:nvPr/>
        </p:nvPicPr>
        <p:blipFill>
          <a:blip r:embed="rId4">
            <a:alphaModFix/>
          </a:blip>
          <a:stretch>
            <a:fillRect/>
          </a:stretch>
        </p:blipFill>
        <p:spPr>
          <a:xfrm>
            <a:off x="1176801" y="3385850"/>
            <a:ext cx="6725249" cy="118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선형 부호</a:t>
            </a:r>
            <a:endParaRPr/>
          </a:p>
        </p:txBody>
      </p:sp>
      <p:sp>
        <p:nvSpPr>
          <p:cNvPr id="274" name="Google Shape;274;p45"/>
          <p:cNvSpPr txBox="1"/>
          <p:nvPr/>
        </p:nvSpPr>
        <p:spPr>
          <a:xfrm>
            <a:off x="308950" y="899825"/>
            <a:ext cx="6210900" cy="76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800">
                <a:latin typeface="Malgun Gothic"/>
                <a:ea typeface="Malgun Gothic"/>
                <a:cs typeface="Malgun Gothic"/>
                <a:sym typeface="Malgun Gothic"/>
              </a:rPr>
              <a:t>생성된 G와 H</a:t>
            </a:r>
            <a:r>
              <a:rPr lang="ko" sz="1800" baseline="30000">
                <a:latin typeface="Malgun Gothic"/>
                <a:ea typeface="Malgun Gothic"/>
                <a:cs typeface="Malgun Gothic"/>
                <a:sym typeface="Malgun Gothic"/>
              </a:rPr>
              <a:t>T</a:t>
            </a:r>
            <a:r>
              <a:rPr lang="ko" sz="1800">
                <a:latin typeface="Malgun Gothic"/>
                <a:ea typeface="Malgun Gothic"/>
                <a:cs typeface="Malgun Gothic"/>
                <a:sym typeface="Malgun Gothic"/>
              </a:rPr>
              <a:t> 곱은 0</a:t>
            </a:r>
            <a:endParaRPr sz="1800">
              <a:latin typeface="Malgun Gothic"/>
              <a:ea typeface="Malgun Gothic"/>
              <a:cs typeface="Malgun Gothic"/>
              <a:sym typeface="Malgun Gothic"/>
            </a:endParaRPr>
          </a:p>
        </p:txBody>
      </p:sp>
      <p:pic>
        <p:nvPicPr>
          <p:cNvPr id="275" name="Google Shape;275;p45"/>
          <p:cNvPicPr preferRelativeResize="0"/>
          <p:nvPr/>
        </p:nvPicPr>
        <p:blipFill>
          <a:blip r:embed="rId3">
            <a:alphaModFix/>
          </a:blip>
          <a:stretch>
            <a:fillRect/>
          </a:stretch>
        </p:blipFill>
        <p:spPr>
          <a:xfrm>
            <a:off x="1906050" y="1737375"/>
            <a:ext cx="5331800" cy="264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McEliece</a:t>
            </a:r>
            <a:endParaRPr/>
          </a:p>
        </p:txBody>
      </p:sp>
      <p:sp>
        <p:nvSpPr>
          <p:cNvPr id="281" name="Google Shape;281;p46"/>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457200" lvl="0" indent="-317500" algn="l" rtl="0">
              <a:lnSpc>
                <a:spcPct val="150000"/>
              </a:lnSpc>
              <a:spcBef>
                <a:spcPts val="800"/>
              </a:spcBef>
              <a:spcAft>
                <a:spcPts val="0"/>
              </a:spcAft>
              <a:buSzPts val="1400"/>
              <a:buChar char="•"/>
            </a:pPr>
            <a:r>
              <a:rPr lang="ko"/>
              <a:t>1978, Robert J. McEliece에 의해 제안</a:t>
            </a:r>
            <a:endParaRPr/>
          </a:p>
          <a:p>
            <a:pPr marL="457200" lvl="0" indent="-317500" algn="l" rtl="0">
              <a:lnSpc>
                <a:spcPct val="150000"/>
              </a:lnSpc>
              <a:spcBef>
                <a:spcPts val="0"/>
              </a:spcBef>
              <a:spcAft>
                <a:spcPts val="0"/>
              </a:spcAft>
              <a:buSzPts val="1400"/>
              <a:buChar char="•"/>
            </a:pPr>
            <a:r>
              <a:rPr lang="ko"/>
              <a:t>대표적인 부호 기반(Code-based) 암호</a:t>
            </a:r>
            <a:endParaRPr/>
          </a:p>
          <a:p>
            <a:pPr marL="457200" lvl="0" indent="-317500" algn="l" rtl="0">
              <a:lnSpc>
                <a:spcPct val="150000"/>
              </a:lnSpc>
              <a:spcBef>
                <a:spcPts val="0"/>
              </a:spcBef>
              <a:spcAft>
                <a:spcPts val="0"/>
              </a:spcAft>
              <a:buSzPts val="1400"/>
              <a:buChar char="•"/>
            </a:pPr>
            <a:r>
              <a:rPr lang="ko"/>
              <a:t>양자 컴퓨터 상에서도 안전하다고 여겨지는 암호</a:t>
            </a:r>
            <a:endParaRPr>
              <a:solidFill>
                <a:srgbClr val="FF0000"/>
              </a:solidFill>
            </a:endParaRPr>
          </a:p>
          <a:p>
            <a:pPr marL="457200" lvl="0" indent="-317500" algn="l" rtl="0">
              <a:lnSpc>
                <a:spcPct val="150000"/>
              </a:lnSpc>
              <a:spcBef>
                <a:spcPts val="0"/>
              </a:spcBef>
              <a:spcAft>
                <a:spcPts val="0"/>
              </a:spcAft>
              <a:buSzPts val="1400"/>
              <a:buChar char="•"/>
            </a:pPr>
            <a:r>
              <a:rPr lang="ko"/>
              <a:t>양자 컴퓨터 시대에 대비하는 움직임과 함께 다시 주목을 받음</a:t>
            </a:r>
            <a:endParaRPr/>
          </a:p>
          <a:p>
            <a:pPr marL="457200" lvl="0" indent="-317500" algn="l" rtl="0">
              <a:lnSpc>
                <a:spcPct val="150000"/>
              </a:lnSpc>
              <a:spcBef>
                <a:spcPts val="0"/>
              </a:spcBef>
              <a:spcAft>
                <a:spcPts val="0"/>
              </a:spcAft>
              <a:buSzPts val="1400"/>
              <a:buChar char="•"/>
            </a:pPr>
            <a:r>
              <a:rPr lang="ko"/>
              <a:t>Goppa 코드(부호) 공간 활용</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body" idx="1"/>
          </p:nvPr>
        </p:nvSpPr>
        <p:spPr>
          <a:xfrm>
            <a:off x="2848228" y="1685445"/>
            <a:ext cx="5535300" cy="539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A3838"/>
              </a:buClr>
              <a:buSzPts val="2100"/>
              <a:buNone/>
            </a:pPr>
            <a:r>
              <a:rPr lang="en-US" altLang="ko" sz="1800"/>
              <a:t>Code-based Cryptography</a:t>
            </a:r>
            <a:endParaRPr sz="1800"/>
          </a:p>
        </p:txBody>
      </p:sp>
      <p:sp>
        <p:nvSpPr>
          <p:cNvPr id="160" name="Google Shape;160;p29"/>
          <p:cNvSpPr txBox="1">
            <a:spLocks noGrp="1"/>
          </p:cNvSpPr>
          <p:nvPr>
            <p:ph type="body" idx="2"/>
          </p:nvPr>
        </p:nvSpPr>
        <p:spPr>
          <a:xfrm>
            <a:off x="2848228" y="2372326"/>
            <a:ext cx="5535300" cy="539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3A3838"/>
              </a:buClr>
              <a:buSzPts val="2100"/>
              <a:buNone/>
            </a:pPr>
            <a:r>
              <a:rPr lang="en-US" sz="1800"/>
              <a:t>Goppa &amp; Information Set Decoding</a:t>
            </a:r>
            <a:endParaRPr sz="1800"/>
          </a:p>
        </p:txBody>
      </p:sp>
      <p:sp>
        <p:nvSpPr>
          <p:cNvPr id="161" name="Google Shape;161;p29"/>
          <p:cNvSpPr txBox="1">
            <a:spLocks noGrp="1"/>
          </p:cNvSpPr>
          <p:nvPr>
            <p:ph type="body" idx="3"/>
          </p:nvPr>
        </p:nvSpPr>
        <p:spPr>
          <a:xfrm>
            <a:off x="2848228" y="3061712"/>
            <a:ext cx="5535300" cy="539100"/>
          </a:xfrm>
          <a:prstGeom prst="rect">
            <a:avLst/>
          </a:prstGeom>
          <a:noFill/>
          <a:ln>
            <a:noFill/>
          </a:ln>
        </p:spPr>
        <p:txBody>
          <a:bodyPr spcFirstLastPara="1" wrap="square" lIns="68575" tIns="34275" rIns="68575" bIns="34275" anchor="ctr" anchorCtr="0">
            <a:noAutofit/>
          </a:bodyPr>
          <a:lstStyle/>
          <a:p>
            <a:pPr marL="0" lvl="0" indent="0">
              <a:spcBef>
                <a:spcPts val="0"/>
              </a:spcBef>
            </a:pPr>
            <a:r>
              <a:rPr lang="en-US" altLang="ko" sz="1800"/>
              <a:t>NIST Round 2 Code-based PQC</a:t>
            </a:r>
            <a:endParaRPr lang="en-US" altLang="ko-K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McEliece</a:t>
            </a:r>
            <a:endParaRPr/>
          </a:p>
        </p:txBody>
      </p:sp>
      <p:pic>
        <p:nvPicPr>
          <p:cNvPr id="287" name="Google Shape;287;p47" title="rightwards arrow 키 생성 space colon space 주어진 space 파 라미 터 를 space 이용 한 다.&#10;G space colon 최 소거리 space open parentheses d greater or equal than 2 t plus 1 close parentheses 인 space space 이진부 호 space g 에대 한 space k cross times n space 생성 행 렬 space G o p p a space 부 호 space space&#10;S space colon space 임의의 space k cross times k space 이진 space 정 칙 행 렬&#10;P thin space colon space 임의의 space n cross times n space 순열 행 렬 space&#10;G apostrophe space colon space S G P&#10;공개 키 space colon space open parentheses G apostrophe comma space t close parentheses&#10;비밀 키 space colon space open parentheses S comma space D subscript g comma space P close parentheses space 이때 space D subscript g 는 space g 에 space 대 한 space 효 율적인 space 복 호 space 알고리즘이다.&#10;rightwards arrow 암 호 화 colon space 암 호 문 space c 는 space 이렇게 space 생성된다.&#10;space space space space space space c space equals space m G apostrophe circled plus e&#10;rightwards arrow 복 호 화 space colon space 먼저 space c P to the power of negative 1 end exponent equals open parentheses m S close parentheses G circled plus e P to the power of negative 1 end exponent 를 space 계산 한 space 후 comma space 복 호 알고리즘 space D subscript g 을 space 적용 하 여 space&#10;space space space space space 다음과 space 같이 space 계산 한 다.&#10;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m S G space equals space D subscript g open parentheses c P to the power of negative 1 end exponent close parentheses&#10;space space space space space 복 호 알고리즘 space 후 space m space equals space m S times S to the power of negative 1 end exponent 을 space space 계산 하 면 space&#10;space space space space space space 원본 space 메세지인 space m space 을 space 획 득 할 space 수 space 있다.&#10;"/>
          <p:cNvPicPr preferRelativeResize="0"/>
          <p:nvPr/>
        </p:nvPicPr>
        <p:blipFill rotWithShape="1">
          <a:blip r:embed="rId3">
            <a:alphaModFix/>
          </a:blip>
          <a:srcRect b="37055"/>
          <a:stretch/>
        </p:blipFill>
        <p:spPr>
          <a:xfrm>
            <a:off x="1496850" y="938950"/>
            <a:ext cx="6150300" cy="2449350"/>
          </a:xfrm>
          <a:prstGeom prst="rect">
            <a:avLst/>
          </a:prstGeom>
          <a:noFill/>
          <a:ln>
            <a:noFill/>
          </a:ln>
        </p:spPr>
      </p:pic>
      <p:pic>
        <p:nvPicPr>
          <p:cNvPr id="288" name="Google Shape;288;p47" title="rightwards arrow 키 생성 space colon space 주어진 space 파 라미 터 를 space 이용 한 다.&#10;G space colon 최 소거리 space open parentheses d greater or equal than 2 t plus 1 close parentheses 인 space space 이진부 호 space g 에대 한 space k cross times n space 생성 행 렬 space G o p p a space 부 호 space space&#10;S space colon space 임의의 space k cross times k space 이진 space 정 칙 행 렬&#10;P thin space colon space 임의의 space n cross times n space 순열 행 렬 space&#10;G apostrophe space colon space S G P&#10;공개 키 space colon space open parentheses G apostrophe comma space t close parentheses&#10;비밀 키 space colon space open parentheses S comma space D subscript g comma space P close parentheses space 이때 space D subscript g 는 space g 에 space 대 한 space 효 율적인 space 복 호 space 알고리즘이다.&#10;rightwards arrow 암 호 화 colon space 암 호 문 space c 는 space 이렇게 space 생성된다.&#10;space space space space space space c space equals space m G apostrophe circled plus e&#10;rightwards arrow 복 호 화 space colon space 먼저 space c P to the power of negative 1 end exponent equals open parentheses m S close parentheses G circled plus e P to the power of negative 1 end exponent 를 space 계산 한 space 후 comma space 복 호 알고리즘 space D subscript g 을 space 적용 하 여 space&#10;space space space space space 다음과 space 같이 space 계산 한 다.&#10;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m S G space equals space D subscript g open parentheses c P to the power of negative 1 end exponent close parentheses&#10;space space space space space 복 호 알고리즘 space 후 space m space equals space m S times S to the power of negative 1 end exponent 을 space space 계산 하 면 space&#10;space space space space space space 원본 space 메세지인 space m space 을 space 획 득 할 space 수 space 있다.&#10;"/>
          <p:cNvPicPr preferRelativeResize="0"/>
          <p:nvPr/>
        </p:nvPicPr>
        <p:blipFill rotWithShape="1">
          <a:blip r:embed="rId3">
            <a:alphaModFix/>
          </a:blip>
          <a:srcRect t="62943"/>
          <a:stretch/>
        </p:blipFill>
        <p:spPr>
          <a:xfrm>
            <a:off x="1496800" y="3533300"/>
            <a:ext cx="6150300" cy="1441950"/>
          </a:xfrm>
          <a:prstGeom prst="rect">
            <a:avLst/>
          </a:prstGeom>
          <a:noFill/>
          <a:ln>
            <a:noFill/>
          </a:ln>
        </p:spPr>
      </p:pic>
      <p:cxnSp>
        <p:nvCxnSpPr>
          <p:cNvPr id="289" name="Google Shape;289;p47"/>
          <p:cNvCxnSpPr/>
          <p:nvPr/>
        </p:nvCxnSpPr>
        <p:spPr>
          <a:xfrm>
            <a:off x="824175" y="3472250"/>
            <a:ext cx="7631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altLang="ko"/>
              <a:t>McEliece </a:t>
            </a:r>
            <a:r>
              <a:rPr lang="ko-KR" altLang="en-US"/>
              <a:t>암호화</a:t>
            </a:r>
            <a:r>
              <a:rPr lang="ko"/>
              <a:t> - Key generation</a:t>
            </a:r>
            <a:endParaRPr/>
          </a:p>
        </p:txBody>
      </p:sp>
      <p:sp>
        <p:nvSpPr>
          <p:cNvPr id="2" name="TextBox 1"/>
          <p:cNvSpPr txBox="1"/>
          <p:nvPr/>
        </p:nvSpPr>
        <p:spPr>
          <a:xfrm>
            <a:off x="308940" y="802669"/>
            <a:ext cx="6716903" cy="2677656"/>
          </a:xfrm>
          <a:prstGeom prst="rect">
            <a:avLst/>
          </a:prstGeom>
          <a:noFill/>
        </p:spPr>
        <p:txBody>
          <a:bodyPr wrap="none" rtlCol="0">
            <a:spAutoFit/>
          </a:bodyPr>
          <a:lstStyle/>
          <a:p>
            <a:pPr>
              <a:lnSpc>
                <a:spcPct val="150000"/>
              </a:lnSpc>
            </a:pPr>
            <a:r>
              <a:rPr lang="ko-KR" altLang="en-US" b="1"/>
              <a:t>개인키</a:t>
            </a:r>
            <a:endParaRPr lang="en-US" altLang="ko-KR" b="1"/>
          </a:p>
          <a:p>
            <a:pPr marL="285750" indent="-285750">
              <a:lnSpc>
                <a:spcPct val="150000"/>
              </a:lnSpc>
              <a:buFont typeface="Arial" panose="020B0604020202020204" pitchFamily="34" charset="0"/>
              <a:buChar char="•"/>
            </a:pPr>
            <a:r>
              <a:rPr lang="ko-KR" altLang="en-US"/>
              <a:t>비밀키로 사용되는 </a:t>
            </a:r>
            <a:r>
              <a:rPr lang="en-US" altLang="ko-KR"/>
              <a:t>generator matrix(</a:t>
            </a:r>
            <a:r>
              <a:rPr lang="en-US" altLang="ko-KR" b="1" i="1"/>
              <a:t>G</a:t>
            </a:r>
            <a:r>
              <a:rPr lang="en-US" altLang="ko-KR"/>
              <a:t>)</a:t>
            </a:r>
            <a:r>
              <a:rPr lang="ko-KR" altLang="en-US"/>
              <a:t>는 랜덤한 </a:t>
            </a:r>
            <a:r>
              <a:rPr lang="en-US" altLang="ko-KR" b="1"/>
              <a:t>Goppa </a:t>
            </a:r>
            <a:r>
              <a:rPr lang="ko-KR" altLang="en-US" b="1"/>
              <a:t>코드</a:t>
            </a:r>
            <a:r>
              <a:rPr lang="ko-KR" altLang="en-US"/>
              <a:t> 공간에서 뽑아냄</a:t>
            </a:r>
            <a:br>
              <a:rPr lang="en-US" altLang="ko-KR"/>
            </a:br>
            <a:r>
              <a:rPr lang="en-US" altLang="ko-KR"/>
              <a:t>Ex) [7, 4, 3]</a:t>
            </a:r>
          </a:p>
          <a:p>
            <a:pPr marL="285750" indent="-285750">
              <a:lnSpc>
                <a:spcPct val="150000"/>
              </a:lnSpc>
              <a:buFont typeface="Arial" panose="020B0604020202020204" pitchFamily="34" charset="0"/>
              <a:buChar char="•"/>
            </a:pPr>
            <a:r>
              <a:rPr lang="en-US" altLang="ko-KR" i="1"/>
              <a:t>k</a:t>
            </a:r>
            <a:r>
              <a:rPr lang="en-US" altLang="ko-KR"/>
              <a:t> x </a:t>
            </a:r>
            <a:r>
              <a:rPr lang="en-US" altLang="ko-KR" i="1"/>
              <a:t>k </a:t>
            </a:r>
            <a:r>
              <a:rPr lang="ko-KR" altLang="en-US"/>
              <a:t>의 가역행렬 </a:t>
            </a:r>
            <a:r>
              <a:rPr lang="en-US" altLang="ko-KR"/>
              <a:t>S</a:t>
            </a:r>
            <a:r>
              <a:rPr lang="ko-KR" altLang="en-US"/>
              <a:t>와 </a:t>
            </a:r>
            <a:r>
              <a:rPr lang="en-US" altLang="ko-KR" i="1"/>
              <a:t>n</a:t>
            </a:r>
            <a:r>
              <a:rPr lang="en-US" altLang="ko-KR"/>
              <a:t> x </a:t>
            </a:r>
            <a:r>
              <a:rPr lang="en-US" altLang="ko-KR" i="1"/>
              <a:t>n </a:t>
            </a:r>
            <a:r>
              <a:rPr lang="ko-KR" altLang="en-US"/>
              <a:t>의 순열행렬 </a:t>
            </a:r>
            <a:r>
              <a:rPr lang="en-US" altLang="ko-KR" i="1"/>
              <a:t>P</a:t>
            </a:r>
            <a:r>
              <a:rPr lang="ko-KR" altLang="en-US"/>
              <a:t>를 랜덤하게 선택</a:t>
            </a:r>
            <a:endParaRPr lang="en-US" altLang="ko-KR"/>
          </a:p>
          <a:p>
            <a:pPr marL="285750" indent="-285750">
              <a:lnSpc>
                <a:spcPct val="150000"/>
              </a:lnSpc>
              <a:buFont typeface="Arial" panose="020B0604020202020204" pitchFamily="34" charset="0"/>
              <a:buChar char="•"/>
            </a:pPr>
            <a:endParaRPr lang="en-US" altLang="ko-KR"/>
          </a:p>
          <a:p>
            <a:pPr marL="285750" indent="-285750">
              <a:lnSpc>
                <a:spcPct val="150000"/>
              </a:lnSpc>
              <a:buFont typeface="Arial" panose="020B0604020202020204" pitchFamily="34" charset="0"/>
              <a:buChar char="•"/>
            </a:pPr>
            <a:endParaRPr lang="en-US" altLang="ko-KR"/>
          </a:p>
          <a:p>
            <a:pPr marL="285750" indent="-285750">
              <a:lnSpc>
                <a:spcPct val="150000"/>
              </a:lnSpc>
              <a:buFont typeface="Arial" panose="020B0604020202020204" pitchFamily="34" charset="0"/>
              <a:buChar char="•"/>
            </a:pPr>
            <a:endParaRPr lang="en-US" altLang="ko-KR"/>
          </a:p>
          <a:p>
            <a:pPr marL="285750" indent="-285750">
              <a:lnSpc>
                <a:spcPct val="150000"/>
              </a:lnSpc>
              <a:buFont typeface="Arial" panose="020B0604020202020204" pitchFamily="34" charset="0"/>
              <a:buChar char="•"/>
            </a:pPr>
            <a:endParaRPr lang="en-US" altLang="ko-KR"/>
          </a:p>
        </p:txBody>
      </p:sp>
      <p:grpSp>
        <p:nvGrpSpPr>
          <p:cNvPr id="9" name="그룹 8"/>
          <p:cNvGrpSpPr/>
          <p:nvPr/>
        </p:nvGrpSpPr>
        <p:grpSpPr>
          <a:xfrm>
            <a:off x="830580" y="2372328"/>
            <a:ext cx="1409034" cy="830997"/>
            <a:chOff x="830580" y="2780929"/>
            <a:chExt cx="1409034" cy="830997"/>
          </a:xfrm>
        </p:grpSpPr>
        <p:sp>
          <p:nvSpPr>
            <p:cNvPr id="10" name="TextBox 9"/>
            <p:cNvSpPr txBox="1"/>
            <p:nvPr/>
          </p:nvSpPr>
          <p:spPr>
            <a:xfrm>
              <a:off x="1285507" y="2780929"/>
              <a:ext cx="954107" cy="830997"/>
            </a:xfrm>
            <a:prstGeom prst="rect">
              <a:avLst/>
            </a:prstGeom>
            <a:noFill/>
          </p:spPr>
          <p:txBody>
            <a:bodyPr wrap="none" rtlCol="0">
              <a:spAutoFit/>
            </a:bodyPr>
            <a:lstStyle/>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1 0 0 0 1 1 0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0 1 0 0 1 0 1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0 0 1 0 0 1 1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0 0 0 1 1 1 1</a:t>
              </a:r>
              <a:endParaRPr lang="ko-KR" altLang="en-US" sz="1200">
                <a:latin typeface="Times New Roman" panose="02020603050405020304" pitchFamily="18" charset="0"/>
                <a:cs typeface="Times New Roman" panose="02020603050405020304" pitchFamily="18" charset="0"/>
              </a:endParaRPr>
            </a:p>
          </p:txBody>
        </p:sp>
        <p:sp>
          <p:nvSpPr>
            <p:cNvPr id="11" name="TextBox 10"/>
            <p:cNvSpPr txBox="1"/>
            <p:nvPr/>
          </p:nvSpPr>
          <p:spPr>
            <a:xfrm>
              <a:off x="830580" y="3076991"/>
              <a:ext cx="514885" cy="276999"/>
            </a:xfrm>
            <a:prstGeom prst="rect">
              <a:avLst/>
            </a:prstGeom>
            <a:noFill/>
          </p:spPr>
          <p:txBody>
            <a:bodyPr wrap="none" rtlCol="0">
              <a:spAutoFit/>
            </a:bodyPr>
            <a:lstStyle/>
            <a:p>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G  = </a:t>
              </a:r>
              <a:endParaRPr lang="ko-KR" altLang="en-US" sz="1200" i="1">
                <a:latin typeface="Times New Roman" panose="02020603050405020304" pitchFamily="18" charset="0"/>
                <a:cs typeface="Times New Roman" panose="02020603050405020304" pitchFamily="18" charset="0"/>
              </a:endParaRPr>
            </a:p>
          </p:txBody>
        </p:sp>
      </p:grpSp>
      <p:grpSp>
        <p:nvGrpSpPr>
          <p:cNvPr id="12" name="그룹 11"/>
          <p:cNvGrpSpPr/>
          <p:nvPr/>
        </p:nvGrpSpPr>
        <p:grpSpPr>
          <a:xfrm>
            <a:off x="3216181" y="2396297"/>
            <a:ext cx="1117006" cy="830997"/>
            <a:chOff x="830580" y="2804899"/>
            <a:chExt cx="1117006" cy="830997"/>
          </a:xfrm>
        </p:grpSpPr>
        <p:sp>
          <p:nvSpPr>
            <p:cNvPr id="13" name="TextBox 12"/>
            <p:cNvSpPr txBox="1"/>
            <p:nvPr/>
          </p:nvSpPr>
          <p:spPr>
            <a:xfrm>
              <a:off x="1224311" y="2804899"/>
              <a:ext cx="723275" cy="830997"/>
            </a:xfrm>
            <a:prstGeom prst="rect">
              <a:avLst/>
            </a:prstGeom>
            <a:noFill/>
          </p:spPr>
          <p:txBody>
            <a:bodyPr wrap="none" rtlCol="0">
              <a:spAutoFit/>
            </a:bodyPr>
            <a:lstStyle/>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1  1  0  1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1  0  0  1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0  1  1  1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1  1  0  0</a:t>
              </a:r>
              <a:endParaRPr lang="ko-KR" altLang="en-US" sz="1200">
                <a:latin typeface="Times New Roman" panose="02020603050405020304" pitchFamily="18" charset="0"/>
                <a:cs typeface="Times New Roman" panose="02020603050405020304" pitchFamily="18" charset="0"/>
              </a:endParaRPr>
            </a:p>
          </p:txBody>
        </p:sp>
        <p:sp>
          <p:nvSpPr>
            <p:cNvPr id="14" name="TextBox 13"/>
            <p:cNvSpPr txBox="1"/>
            <p:nvPr/>
          </p:nvSpPr>
          <p:spPr>
            <a:xfrm>
              <a:off x="830580" y="3076991"/>
              <a:ext cx="481222" cy="276999"/>
            </a:xfrm>
            <a:prstGeom prst="rect">
              <a:avLst/>
            </a:prstGeom>
            <a:noFill/>
          </p:spPr>
          <p:txBody>
            <a:bodyPr wrap="none" rtlCol="0">
              <a:spAutoFit/>
            </a:bodyPr>
            <a:lstStyle/>
            <a:p>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S  = </a:t>
              </a:r>
              <a:endParaRPr lang="ko-KR" altLang="en-US" sz="1200" i="1">
                <a:latin typeface="Times New Roman" panose="02020603050405020304" pitchFamily="18" charset="0"/>
                <a:cs typeface="Times New Roman" panose="02020603050405020304" pitchFamily="18" charset="0"/>
              </a:endParaRPr>
            </a:p>
          </p:txBody>
        </p:sp>
      </p:grpSp>
      <p:grpSp>
        <p:nvGrpSpPr>
          <p:cNvPr id="15" name="그룹 14"/>
          <p:cNvGrpSpPr/>
          <p:nvPr/>
        </p:nvGrpSpPr>
        <p:grpSpPr>
          <a:xfrm>
            <a:off x="5291167" y="2095330"/>
            <a:ext cx="1285481" cy="1384995"/>
            <a:chOff x="830580" y="2338327"/>
            <a:chExt cx="1285481" cy="1384995"/>
          </a:xfrm>
        </p:grpSpPr>
        <p:sp>
          <p:nvSpPr>
            <p:cNvPr id="16" name="TextBox 15"/>
            <p:cNvSpPr txBox="1"/>
            <p:nvPr/>
          </p:nvSpPr>
          <p:spPr>
            <a:xfrm>
              <a:off x="1161954" y="2338327"/>
              <a:ext cx="954107" cy="1384995"/>
            </a:xfrm>
            <a:prstGeom prst="rect">
              <a:avLst/>
            </a:prstGeom>
            <a:noFill/>
          </p:spPr>
          <p:txBody>
            <a:bodyPr wrap="none" rtlCol="0">
              <a:spAutoFit/>
            </a:bodyPr>
            <a:lstStyle/>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0 1 0 0 0 0 0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0 0 0 1 0 0 0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0 0 0 0 0 0 1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1 0 0 0 0 0 0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0 0 1 0 0 0 0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0 0 0 0 0 1 0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0 0 0 0 1 0 0</a:t>
              </a:r>
              <a:endParaRPr lang="ko-KR" altLang="en-US" sz="1200">
                <a:latin typeface="Times New Roman" panose="02020603050405020304" pitchFamily="18" charset="0"/>
                <a:cs typeface="Times New Roman" panose="02020603050405020304" pitchFamily="18" charset="0"/>
              </a:endParaRPr>
            </a:p>
          </p:txBody>
        </p:sp>
        <p:sp>
          <p:nvSpPr>
            <p:cNvPr id="17" name="TextBox 16"/>
            <p:cNvSpPr txBox="1"/>
            <p:nvPr/>
          </p:nvSpPr>
          <p:spPr>
            <a:xfrm>
              <a:off x="830580" y="2892323"/>
              <a:ext cx="460382" cy="276999"/>
            </a:xfrm>
            <a:prstGeom prst="rect">
              <a:avLst/>
            </a:prstGeom>
            <a:noFill/>
          </p:spPr>
          <p:txBody>
            <a:bodyPr wrap="none" rtlCol="0">
              <a:spAutoFit/>
            </a:bodyPr>
            <a:lstStyle/>
            <a:p>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P = </a:t>
              </a:r>
              <a:endParaRPr lang="ko-KR" altLang="en-US" sz="1200" i="1">
                <a:latin typeface="Times New Roman" panose="02020603050405020304" pitchFamily="18" charset="0"/>
                <a:cs typeface="Times New Roman" panose="02020603050405020304" pitchFamily="18" charset="0"/>
              </a:endParaRPr>
            </a:p>
          </p:txBody>
        </p:sp>
      </p:grpSp>
      <p:sp>
        <p:nvSpPr>
          <p:cNvPr id="18" name="TextBox 17"/>
          <p:cNvSpPr txBox="1"/>
          <p:nvPr/>
        </p:nvSpPr>
        <p:spPr>
          <a:xfrm>
            <a:off x="308940" y="3125456"/>
            <a:ext cx="4079963" cy="1061829"/>
          </a:xfrm>
          <a:prstGeom prst="rect">
            <a:avLst/>
          </a:prstGeom>
          <a:noFill/>
        </p:spPr>
        <p:txBody>
          <a:bodyPr wrap="none" rtlCol="0">
            <a:spAutoFit/>
          </a:bodyPr>
          <a:lstStyle/>
          <a:p>
            <a:pPr>
              <a:lnSpc>
                <a:spcPct val="150000"/>
              </a:lnSpc>
            </a:pPr>
            <a:r>
              <a:rPr lang="ko-KR" altLang="en-US" b="1"/>
              <a:t>공개키</a:t>
            </a:r>
            <a:endParaRPr lang="en-US" altLang="ko-KR" b="1"/>
          </a:p>
          <a:p>
            <a:pPr marL="285750" indent="-285750">
              <a:lnSpc>
                <a:spcPct val="150000"/>
              </a:lnSpc>
              <a:buFont typeface="Arial" panose="020B0604020202020204" pitchFamily="34" charset="0"/>
              <a:buChar char="•"/>
            </a:pPr>
            <a:r>
              <a:rPr lang="ko-KR" altLang="en-US"/>
              <a:t>개인키 </a:t>
            </a:r>
            <a:r>
              <a:rPr lang="en-US" altLang="ko-KR" b="1" i="1"/>
              <a:t>G, S, P </a:t>
            </a:r>
            <a:r>
              <a:rPr lang="ko-KR" altLang="en-US"/>
              <a:t>를 사용하여 공개키</a:t>
            </a:r>
            <a:r>
              <a:rPr lang="en-US" altLang="ko-KR"/>
              <a:t>(</a:t>
            </a:r>
            <a:r>
              <a:rPr lang="en-US" altLang="ko-KR" b="1" i="1"/>
              <a:t>G’</a:t>
            </a:r>
            <a:r>
              <a:rPr lang="en-US" altLang="ko-KR"/>
              <a:t>)</a:t>
            </a:r>
            <a:r>
              <a:rPr lang="ko-KR" altLang="en-US"/>
              <a:t> 생성</a:t>
            </a:r>
            <a:endParaRPr lang="en-US" altLang="ko-KR"/>
          </a:p>
          <a:p>
            <a:pPr>
              <a:lnSpc>
                <a:spcPct val="150000"/>
              </a:lnSpc>
            </a:pPr>
            <a:r>
              <a:rPr lang="en-US" altLang="ko-KR">
                <a:sym typeface="Wingdings" panose="05000000000000000000" pitchFamily="2" charset="2"/>
              </a:rPr>
              <a:t>       G</a:t>
            </a:r>
            <a:r>
              <a:rPr lang="ko-KR" altLang="en-US">
                <a:sym typeface="Wingdings" panose="05000000000000000000" pitchFamily="2" charset="2"/>
              </a:rPr>
              <a:t>를 숨기기 위해서 </a:t>
            </a:r>
            <a:r>
              <a:rPr lang="en-US" altLang="ko-KR">
                <a:sym typeface="Wingdings" panose="05000000000000000000" pitchFamily="2" charset="2"/>
              </a:rPr>
              <a:t>S</a:t>
            </a:r>
            <a:r>
              <a:rPr lang="ko-KR" altLang="en-US">
                <a:sym typeface="Wingdings" panose="05000000000000000000" pitchFamily="2" charset="2"/>
              </a:rPr>
              <a:t>와 </a:t>
            </a:r>
            <a:r>
              <a:rPr lang="en-US" altLang="ko-KR">
                <a:sym typeface="Wingdings" panose="05000000000000000000" pitchFamily="2" charset="2"/>
              </a:rPr>
              <a:t>P</a:t>
            </a:r>
            <a:r>
              <a:rPr lang="ko-KR" altLang="en-US">
                <a:sym typeface="Wingdings" panose="05000000000000000000" pitchFamily="2" charset="2"/>
              </a:rPr>
              <a:t>를 이용하여 숨김</a:t>
            </a:r>
            <a:endParaRPr lang="en-US" altLang="ko-KR">
              <a:sym typeface="Wingdings" panose="05000000000000000000" pitchFamily="2" charset="2"/>
            </a:endParaRPr>
          </a:p>
        </p:txBody>
      </p:sp>
      <p:grpSp>
        <p:nvGrpSpPr>
          <p:cNvPr id="19" name="그룹 18"/>
          <p:cNvGrpSpPr/>
          <p:nvPr/>
        </p:nvGrpSpPr>
        <p:grpSpPr>
          <a:xfrm>
            <a:off x="830580" y="4208476"/>
            <a:ext cx="2200637" cy="830997"/>
            <a:chOff x="830580" y="2676881"/>
            <a:chExt cx="2200637" cy="830997"/>
          </a:xfrm>
        </p:grpSpPr>
        <p:sp>
          <p:nvSpPr>
            <p:cNvPr id="20" name="TextBox 19"/>
            <p:cNvSpPr txBox="1"/>
            <p:nvPr/>
          </p:nvSpPr>
          <p:spPr>
            <a:xfrm>
              <a:off x="2038638" y="2676881"/>
              <a:ext cx="992579" cy="830997"/>
            </a:xfrm>
            <a:prstGeom prst="rect">
              <a:avLst/>
            </a:prstGeom>
            <a:noFill/>
          </p:spPr>
          <p:txBody>
            <a:bodyPr wrap="none" rtlCol="0">
              <a:spAutoFit/>
            </a:bodyPr>
            <a:lstStyle/>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1 1 1 1 0 0 0 </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1 1 0 0 1 0 0</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1 0 0 1 1 0 1</a:t>
              </a:r>
            </a:p>
            <a:p>
              <a:r>
                <a:rPr lang="en-US" altLang="ko-KR" sz="1200">
                  <a:latin typeface="Times New Roman" panose="02020603050405020304" pitchFamily="18" charset="0"/>
                  <a:ea typeface="Cambria Math" panose="02040503050406030204" pitchFamily="18" charset="0"/>
                  <a:cs typeface="Times New Roman" panose="02020603050405020304" pitchFamily="18" charset="0"/>
                </a:rPr>
                <a:t>0 1 0 1 1 1 0</a:t>
              </a:r>
              <a:endParaRPr lang="ko-KR" altLang="en-US" sz="1200">
                <a:latin typeface="Times New Roman" panose="02020603050405020304" pitchFamily="18" charset="0"/>
                <a:cs typeface="Times New Roman" panose="02020603050405020304" pitchFamily="18" charset="0"/>
              </a:endParaRPr>
            </a:p>
          </p:txBody>
        </p:sp>
        <p:sp>
          <p:nvSpPr>
            <p:cNvPr id="21" name="TextBox 20"/>
            <p:cNvSpPr txBox="1"/>
            <p:nvPr/>
          </p:nvSpPr>
          <p:spPr>
            <a:xfrm>
              <a:off x="830580" y="2953879"/>
              <a:ext cx="1375698" cy="276999"/>
            </a:xfrm>
            <a:prstGeom prst="rect">
              <a:avLst/>
            </a:prstGeom>
            <a:noFill/>
          </p:spPr>
          <p:txBody>
            <a:bodyPr wrap="none" rtlCol="0">
              <a:spAutoFit/>
            </a:bodyPr>
            <a:lstStyle/>
            <a:p>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G’  =  S </a:t>
              </a:r>
              <a:r>
                <a:rPr lang="en-US" altLang="ko-KR" sz="1200" b="1" i="1">
                  <a:latin typeface="Times New Roman" panose="02020603050405020304" pitchFamily="18" charset="0"/>
                  <a:ea typeface="Cambria Math" panose="02040503050406030204" pitchFamily="18" charset="0"/>
                  <a:cs typeface="Times New Roman" panose="02020603050405020304" pitchFamily="18" charset="0"/>
                </a:rPr>
                <a:t>∙ </a:t>
              </a:r>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G</a:t>
              </a:r>
              <a:r>
                <a:rPr lang="en-US" altLang="ko-KR" sz="1200" b="1" i="1">
                  <a:latin typeface="Times New Roman" panose="02020603050405020304" pitchFamily="18" charset="0"/>
                  <a:ea typeface="Cambria Math" panose="02040503050406030204" pitchFamily="18" charset="0"/>
                  <a:cs typeface="Times New Roman" panose="02020603050405020304" pitchFamily="18" charset="0"/>
                </a:rPr>
                <a:t> ∙ </a:t>
              </a:r>
              <a:r>
                <a:rPr lang="en-US" altLang="ko-KR" sz="1200" i="1">
                  <a:latin typeface="Times New Roman" panose="02020603050405020304" pitchFamily="18" charset="0"/>
                  <a:ea typeface="Cambria Math" panose="02040503050406030204" pitchFamily="18" charset="0"/>
                  <a:cs typeface="Times New Roman" panose="02020603050405020304" pitchFamily="18" charset="0"/>
                </a:rPr>
                <a:t>P  =  </a:t>
              </a:r>
              <a:endParaRPr lang="ko-KR" altLang="en-US" sz="1200" i="1">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암호화</a:t>
            </a:r>
            <a:r>
              <a:rPr lang="ko"/>
              <a:t> - </a:t>
            </a:r>
            <a:r>
              <a:rPr lang="ko">
                <a:latin typeface="Arial"/>
                <a:ea typeface="Arial"/>
                <a:cs typeface="Arial"/>
                <a:sym typeface="Arial"/>
              </a:rPr>
              <a:t>Encoding &amp; Encryption</a:t>
            </a:r>
            <a:endParaRPr/>
          </a:p>
        </p:txBody>
      </p:sp>
      <p:sp>
        <p:nvSpPr>
          <p:cNvPr id="4" name="TextBox 3"/>
          <p:cNvSpPr txBox="1"/>
          <p:nvPr/>
        </p:nvSpPr>
        <p:spPr>
          <a:xfrm>
            <a:off x="308940" y="872090"/>
            <a:ext cx="4552849" cy="2862322"/>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en-US" altLang="ko-KR" sz="1600"/>
              <a:t>k-bit</a:t>
            </a:r>
            <a:r>
              <a:rPr lang="ko-KR" altLang="en-US" sz="1600"/>
              <a:t>의 메시지 </a:t>
            </a:r>
            <a:r>
              <a:rPr lang="en-US" altLang="ko-KR" sz="1600" b="1" i="1"/>
              <a:t>m</a:t>
            </a:r>
            <a:r>
              <a:rPr lang="ko-KR" altLang="en-US" sz="1600"/>
              <a:t>을 암호화</a:t>
            </a:r>
            <a:br>
              <a:rPr lang="en-US" altLang="ko-KR" sz="1600"/>
            </a:br>
            <a:r>
              <a:rPr lang="en-US" altLang="ko-KR" sz="1600" i="1">
                <a:latin typeface="Times New Roman" panose="02020603050405020304" pitchFamily="18" charset="0"/>
                <a:cs typeface="Times New Roman" panose="02020603050405020304" pitchFamily="18" charset="0"/>
              </a:rPr>
              <a:t>c = m </a:t>
            </a:r>
            <a:r>
              <a:rPr lang="en-US" altLang="ko-KR" sz="1600" b="1" i="1">
                <a:latin typeface="Times New Roman" panose="02020603050405020304" pitchFamily="18" charset="0"/>
                <a:cs typeface="Times New Roman" panose="02020603050405020304" pitchFamily="18" charset="0"/>
              </a:rPr>
              <a:t>∙ </a:t>
            </a:r>
            <a:r>
              <a:rPr lang="en-US" altLang="ko-KR" sz="1600" i="1">
                <a:latin typeface="Times New Roman" panose="02020603050405020304" pitchFamily="18" charset="0"/>
                <a:cs typeface="Times New Roman" panose="02020603050405020304" pitchFamily="18" charset="0"/>
              </a:rPr>
              <a:t>G</a:t>
            </a:r>
            <a:r>
              <a:rPr lang="en-US" altLang="ko-KR" sz="1600" b="1" i="1">
                <a:latin typeface="Times New Roman" panose="02020603050405020304" pitchFamily="18" charset="0"/>
                <a:cs typeface="Times New Roman" panose="02020603050405020304" pitchFamily="18" charset="0"/>
              </a:rPr>
              <a:t>’</a:t>
            </a:r>
            <a:r>
              <a:rPr lang="ko-KR" altLang="en-US" sz="1600" i="1">
                <a:latin typeface="Times New Roman" panose="02020603050405020304" pitchFamily="18" charset="0"/>
                <a:cs typeface="Times New Roman" panose="02020603050405020304" pitchFamily="18" charset="0"/>
              </a:rPr>
              <a:t> </a:t>
            </a:r>
            <a:r>
              <a:rPr lang="ko-KR" altLang="en-US" sz="1600">
                <a:latin typeface="Times New Roman" panose="02020603050405020304" pitchFamily="18" charset="0"/>
                <a:cs typeface="Times New Roman" panose="02020603050405020304" pitchFamily="18" charset="0"/>
              </a:rPr>
              <a:t>⊕</a:t>
            </a:r>
            <a:r>
              <a:rPr lang="ko-KR" altLang="en-US" sz="1600" i="1">
                <a:latin typeface="Times New Roman" panose="02020603050405020304" pitchFamily="18" charset="0"/>
                <a:cs typeface="Times New Roman" panose="02020603050405020304" pitchFamily="18" charset="0"/>
              </a:rPr>
              <a:t> </a:t>
            </a:r>
            <a:r>
              <a:rPr lang="en-US" altLang="ko-KR" sz="1600" i="1">
                <a:latin typeface="Times New Roman" panose="02020603050405020304" pitchFamily="18" charset="0"/>
                <a:cs typeface="Times New Roman" panose="02020603050405020304" pitchFamily="18" charset="0"/>
              </a:rPr>
              <a:t>e</a:t>
            </a:r>
            <a:br>
              <a:rPr lang="en-US" altLang="ko-KR" sz="1600" i="1">
                <a:latin typeface="Times New Roman" panose="02020603050405020304" pitchFamily="18" charset="0"/>
                <a:cs typeface="Times New Roman" panose="02020603050405020304" pitchFamily="18" charset="0"/>
              </a:rPr>
            </a:br>
            <a:r>
              <a:rPr lang="en-US" altLang="ko-KR" sz="1600" i="1">
                <a:latin typeface="Times New Roman" panose="02020603050405020304" pitchFamily="18" charset="0"/>
                <a:cs typeface="Times New Roman" panose="02020603050405020304" pitchFamily="18" charset="0"/>
              </a:rPr>
              <a:t>m =</a:t>
            </a:r>
            <a:r>
              <a:rPr lang="en-US" altLang="ko-KR" sz="1600">
                <a:latin typeface="Times New Roman" panose="02020603050405020304" pitchFamily="18" charset="0"/>
                <a:cs typeface="Times New Roman" panose="02020603050405020304" pitchFamily="18" charset="0"/>
              </a:rPr>
              <a:t> 1 1 0 1</a:t>
            </a:r>
            <a:br>
              <a:rPr lang="en-US" altLang="ko-KR" sz="1600">
                <a:latin typeface="Times New Roman" panose="02020603050405020304" pitchFamily="18" charset="0"/>
                <a:cs typeface="Times New Roman" panose="02020603050405020304" pitchFamily="18" charset="0"/>
              </a:rPr>
            </a:br>
            <a:r>
              <a:rPr lang="en-US" altLang="ko-KR" sz="1600" i="1">
                <a:latin typeface="Times New Roman" panose="02020603050405020304" pitchFamily="18" charset="0"/>
                <a:cs typeface="Times New Roman" panose="02020603050405020304" pitchFamily="18" charset="0"/>
              </a:rPr>
              <a:t>e = </a:t>
            </a:r>
            <a:r>
              <a:rPr lang="en-US" altLang="ko-KR" sz="1600">
                <a:latin typeface="Times New Roman" panose="02020603050405020304" pitchFamily="18" charset="0"/>
                <a:cs typeface="Times New Roman" panose="02020603050405020304" pitchFamily="18" charset="0"/>
              </a:rPr>
              <a:t>0 0 0 0 1 0 0</a:t>
            </a:r>
            <a:br>
              <a:rPr lang="en-US" altLang="ko-KR" sz="1600">
                <a:latin typeface="Times New Roman" panose="02020603050405020304" pitchFamily="18" charset="0"/>
                <a:cs typeface="Times New Roman" panose="02020603050405020304" pitchFamily="18" charset="0"/>
              </a:rPr>
            </a:br>
            <a:br>
              <a:rPr lang="en-US" altLang="ko-KR" sz="1600" i="1">
                <a:latin typeface="Times New Roman" panose="02020603050405020304" pitchFamily="18" charset="0"/>
                <a:cs typeface="Times New Roman" panose="02020603050405020304" pitchFamily="18" charset="0"/>
              </a:rPr>
            </a:br>
            <a:r>
              <a:rPr lang="en-US" altLang="ko-KR" sz="1600" i="1">
                <a:latin typeface="Times New Roman" panose="02020603050405020304" pitchFamily="18" charset="0"/>
                <a:cs typeface="Times New Roman" panose="02020603050405020304" pitchFamily="18" charset="0"/>
              </a:rPr>
              <a:t>c = m </a:t>
            </a:r>
            <a:r>
              <a:rPr lang="en-US" altLang="ko-KR" sz="1600" b="1" i="1">
                <a:latin typeface="Times New Roman" panose="02020603050405020304" pitchFamily="18" charset="0"/>
                <a:cs typeface="Times New Roman" panose="02020603050405020304" pitchFamily="18" charset="0"/>
              </a:rPr>
              <a:t>∙ </a:t>
            </a:r>
            <a:r>
              <a:rPr lang="en-US" altLang="ko-KR" sz="1600" i="1">
                <a:latin typeface="Times New Roman" panose="02020603050405020304" pitchFamily="18" charset="0"/>
                <a:cs typeface="Times New Roman" panose="02020603050405020304" pitchFamily="18" charset="0"/>
              </a:rPr>
              <a:t>G</a:t>
            </a:r>
            <a:r>
              <a:rPr lang="en-US" altLang="ko-KR" sz="1600" b="1" i="1">
                <a:latin typeface="Times New Roman" panose="02020603050405020304" pitchFamily="18" charset="0"/>
                <a:cs typeface="Times New Roman" panose="02020603050405020304" pitchFamily="18" charset="0"/>
              </a:rPr>
              <a:t>’</a:t>
            </a:r>
            <a:r>
              <a:rPr lang="ko-KR" altLang="en-US" sz="1600" i="1">
                <a:latin typeface="Times New Roman" panose="02020603050405020304" pitchFamily="18" charset="0"/>
                <a:cs typeface="Times New Roman" panose="02020603050405020304" pitchFamily="18" charset="0"/>
              </a:rPr>
              <a:t> </a:t>
            </a:r>
            <a:r>
              <a:rPr lang="ko-KR" altLang="en-US" sz="1600">
                <a:latin typeface="Times New Roman" panose="02020603050405020304" pitchFamily="18" charset="0"/>
                <a:cs typeface="Times New Roman" panose="02020603050405020304" pitchFamily="18" charset="0"/>
              </a:rPr>
              <a:t>⊕</a:t>
            </a:r>
            <a:r>
              <a:rPr lang="ko-KR" altLang="en-US" sz="1600" i="1">
                <a:latin typeface="Times New Roman" panose="02020603050405020304" pitchFamily="18" charset="0"/>
                <a:cs typeface="Times New Roman" panose="02020603050405020304" pitchFamily="18" charset="0"/>
              </a:rPr>
              <a:t> </a:t>
            </a:r>
            <a:r>
              <a:rPr lang="en-US" altLang="ko-KR" sz="1600" i="1">
                <a:latin typeface="Times New Roman" panose="02020603050405020304" pitchFamily="18" charset="0"/>
                <a:cs typeface="Times New Roman" panose="02020603050405020304" pitchFamily="18" charset="0"/>
              </a:rPr>
              <a:t>e</a:t>
            </a:r>
            <a:r>
              <a:rPr lang="en-US" altLang="ko-KR" sz="1600">
                <a:latin typeface="Times New Roman" panose="02020603050405020304" pitchFamily="18" charset="0"/>
                <a:cs typeface="Times New Roman" panose="02020603050405020304" pitchFamily="18" charset="0"/>
              </a:rPr>
              <a:t>  =  0 1 1 0 0 1 0 </a:t>
            </a:r>
            <a:r>
              <a:rPr lang="ko-KR" altLang="en-US" sz="1600">
                <a:latin typeface="Times New Roman" panose="02020603050405020304" pitchFamily="18" charset="0"/>
                <a:cs typeface="Times New Roman" panose="02020603050405020304" pitchFamily="18" charset="0"/>
              </a:rPr>
              <a:t>⊕ </a:t>
            </a:r>
            <a:r>
              <a:rPr lang="en-US" altLang="ko-KR" sz="1600">
                <a:latin typeface="Times New Roman" panose="02020603050405020304" pitchFamily="18" charset="0"/>
                <a:cs typeface="Times New Roman" panose="02020603050405020304" pitchFamily="18" charset="0"/>
              </a:rPr>
              <a:t>0 0 0 0 1 0 0</a:t>
            </a:r>
            <a:br>
              <a:rPr lang="en-US" altLang="ko-KR" sz="1600">
                <a:latin typeface="Times New Roman" panose="02020603050405020304" pitchFamily="18" charset="0"/>
                <a:cs typeface="Times New Roman" panose="02020603050405020304" pitchFamily="18" charset="0"/>
              </a:rPr>
            </a:br>
            <a:r>
              <a:rPr lang="en-US" altLang="ko-KR" sz="1600">
                <a:latin typeface="Times New Roman" panose="02020603050405020304" pitchFamily="18" charset="0"/>
                <a:cs typeface="Times New Roman" panose="02020603050405020304" pitchFamily="18" charset="0"/>
              </a:rPr>
              <a:t>   = 0 1 1 0 </a:t>
            </a:r>
            <a:r>
              <a:rPr lang="en-US" altLang="ko-KR" sz="1600">
                <a:solidFill>
                  <a:srgbClr val="FF0000"/>
                </a:solidFill>
                <a:latin typeface="Times New Roman" panose="02020603050405020304" pitchFamily="18" charset="0"/>
                <a:cs typeface="Times New Roman" panose="02020603050405020304" pitchFamily="18" charset="0"/>
              </a:rPr>
              <a:t>1 </a:t>
            </a:r>
            <a:r>
              <a:rPr lang="en-US" altLang="ko-KR" sz="1600">
                <a:latin typeface="Times New Roman" panose="02020603050405020304" pitchFamily="18" charset="0"/>
                <a:cs typeface="Times New Roman" panose="02020603050405020304" pitchFamily="18" charset="0"/>
              </a:rPr>
              <a:t>1 0</a:t>
            </a:r>
            <a:br>
              <a:rPr lang="en-US" altLang="ko-KR" sz="1600">
                <a:latin typeface="Times New Roman" panose="02020603050405020304" pitchFamily="18" charset="0"/>
                <a:cs typeface="Times New Roman" panose="02020603050405020304" pitchFamily="18" charset="0"/>
              </a:rPr>
            </a:br>
            <a:br>
              <a:rPr lang="en-US" altLang="ko-KR" sz="1600">
                <a:latin typeface="Times New Roman" panose="02020603050405020304" pitchFamily="18" charset="0"/>
                <a:cs typeface="Times New Roman" panose="02020603050405020304" pitchFamily="18" charset="0"/>
              </a:rPr>
            </a:br>
            <a:r>
              <a:rPr lang="en-US" altLang="ko-KR" sz="1600" i="1">
                <a:latin typeface="Times New Roman" panose="02020603050405020304" pitchFamily="18" charset="0"/>
                <a:cs typeface="Times New Roman" panose="02020603050405020304" pitchFamily="18" charset="0"/>
              </a:rPr>
              <a:t>C</a:t>
            </a:r>
            <a:r>
              <a:rPr lang="en-US" altLang="ko-KR" sz="1600">
                <a:latin typeface="Times New Roman" panose="02020603050405020304" pitchFamily="18" charset="0"/>
                <a:cs typeface="Times New Roman" panose="02020603050405020304" pitchFamily="18" charset="0"/>
              </a:rPr>
              <a:t> = 0 1 1 0 1 1 0</a:t>
            </a:r>
            <a:endParaRPr lang="en-US" altLang="ko-KR" sz="1600"/>
          </a:p>
        </p:txBody>
      </p:sp>
      <p:sp>
        <p:nvSpPr>
          <p:cNvPr id="15" name="TextBox 14"/>
          <p:cNvSpPr txBox="1"/>
          <p:nvPr/>
        </p:nvSpPr>
        <p:spPr>
          <a:xfrm>
            <a:off x="308940" y="3879192"/>
            <a:ext cx="3348994" cy="707886"/>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ko-KR" altLang="en-US" sz="1600"/>
              <a:t>송신자는 암호문</a:t>
            </a:r>
            <a:r>
              <a:rPr lang="en-US" altLang="ko-KR" sz="1600"/>
              <a:t>(</a:t>
            </a:r>
            <a:r>
              <a:rPr lang="en-US" altLang="ko-KR" sz="1600" i="1">
                <a:latin typeface="Times New Roman" panose="02020603050405020304" pitchFamily="18" charset="0"/>
                <a:cs typeface="Times New Roman" panose="02020603050405020304" pitchFamily="18" charset="0"/>
              </a:rPr>
              <a:t>C</a:t>
            </a:r>
            <a:r>
              <a:rPr lang="en-US" altLang="ko-KR" sz="1600"/>
              <a:t>)</a:t>
            </a:r>
            <a:r>
              <a:rPr lang="ko-KR" altLang="en-US" sz="1600"/>
              <a:t> 전송</a:t>
            </a:r>
            <a:br>
              <a:rPr lang="en-US" altLang="ko-KR" sz="1600"/>
            </a:br>
            <a:r>
              <a:rPr lang="en-US" altLang="ko-KR" sz="1600"/>
              <a:t>- </a:t>
            </a:r>
            <a:r>
              <a:rPr lang="en-US" altLang="ko-KR"/>
              <a:t>e</a:t>
            </a:r>
            <a:r>
              <a:rPr lang="ko-KR" altLang="en-US"/>
              <a:t>는 </a:t>
            </a:r>
            <a:r>
              <a:rPr lang="en-US" altLang="ko-KR"/>
              <a:t>weight t</a:t>
            </a:r>
            <a:r>
              <a:rPr lang="ko-KR" altLang="en-US"/>
              <a:t>인 길이 </a:t>
            </a:r>
            <a:r>
              <a:rPr lang="en-US" altLang="ko-KR"/>
              <a:t>n-bit </a:t>
            </a:r>
            <a:r>
              <a:rPr lang="ko-KR" altLang="en-US"/>
              <a:t>오류 벡터</a:t>
            </a:r>
          </a:p>
        </p:txBody>
      </p:sp>
      <p:cxnSp>
        <p:nvCxnSpPr>
          <p:cNvPr id="13" name="직선 연결선 12"/>
          <p:cNvCxnSpPr/>
          <p:nvPr/>
        </p:nvCxnSpPr>
        <p:spPr>
          <a:xfrm>
            <a:off x="403800" y="3329940"/>
            <a:ext cx="8336280"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복호화</a:t>
            </a:r>
            <a:r>
              <a:rPr lang="ko"/>
              <a:t> - </a:t>
            </a:r>
            <a:r>
              <a:rPr lang="ko">
                <a:latin typeface="Arial"/>
                <a:ea typeface="Arial"/>
                <a:cs typeface="Arial"/>
                <a:sym typeface="Arial"/>
              </a:rPr>
              <a:t>Decoding &amp; Decryption</a:t>
            </a:r>
            <a:endParaRPr/>
          </a:p>
        </p:txBody>
      </p:sp>
      <p:sp>
        <p:nvSpPr>
          <p:cNvPr id="4" name="TextBox 3"/>
          <p:cNvSpPr txBox="1"/>
          <p:nvPr/>
        </p:nvSpPr>
        <p:spPr>
          <a:xfrm>
            <a:off x="308940" y="918943"/>
            <a:ext cx="7135287" cy="401648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ko-KR" altLang="en-US" sz="1600"/>
              <a:t>수신자는 </a:t>
            </a:r>
            <a:r>
              <a:rPr lang="en-US" altLang="ko-KR" sz="1600"/>
              <a:t>P</a:t>
            </a:r>
            <a:r>
              <a:rPr lang="ko-KR" altLang="en-US" sz="1600"/>
              <a:t>의 역행렬을 암호문 </a:t>
            </a:r>
            <a:r>
              <a:rPr lang="en-US" altLang="ko-KR" sz="1600"/>
              <a:t>C </a:t>
            </a:r>
            <a:r>
              <a:rPr lang="ko-KR" altLang="en-US" sz="1600"/>
              <a:t>우측에 곱셈 연산 진행</a:t>
            </a:r>
            <a:br>
              <a:rPr lang="en-US" altLang="ko-KR" sz="1600"/>
            </a:br>
            <a:br>
              <a:rPr lang="en-US" altLang="ko-KR" sz="1600"/>
            </a:br>
            <a:r>
              <a:rPr lang="en-US" altLang="ko-KR" sz="2200" i="1">
                <a:latin typeface="Times New Roman" panose="02020603050405020304" pitchFamily="18" charset="0"/>
                <a:cs typeface="Times New Roman" panose="02020603050405020304" pitchFamily="18" charset="0"/>
              </a:rPr>
              <a:t>cP</a:t>
            </a:r>
            <a:r>
              <a:rPr lang="en-US" altLang="ko-KR" sz="2200" i="1" baseline="30000">
                <a:latin typeface="Times New Roman" panose="02020603050405020304" pitchFamily="18" charset="0"/>
                <a:cs typeface="Times New Roman" panose="02020603050405020304" pitchFamily="18" charset="0"/>
              </a:rPr>
              <a:t>-1 </a:t>
            </a:r>
            <a:r>
              <a:rPr lang="en-US" altLang="ko-KR" sz="2200" i="1">
                <a:latin typeface="Times New Roman" panose="02020603050405020304" pitchFamily="18" charset="0"/>
                <a:cs typeface="Times New Roman" panose="02020603050405020304" pitchFamily="18" charset="0"/>
              </a:rPr>
              <a:t>= mSG </a:t>
            </a:r>
            <a:r>
              <a:rPr lang="ko-KR" altLang="en-US" sz="2200">
                <a:latin typeface="Times New Roman" panose="02020603050405020304" pitchFamily="18" charset="0"/>
                <a:cs typeface="Times New Roman" panose="02020603050405020304" pitchFamily="18" charset="0"/>
              </a:rPr>
              <a:t>⊕</a:t>
            </a:r>
            <a:r>
              <a:rPr lang="ko-KR" altLang="en-US" sz="2200" i="1">
                <a:latin typeface="Times New Roman" panose="02020603050405020304" pitchFamily="18" charset="0"/>
                <a:cs typeface="Times New Roman" panose="02020603050405020304" pitchFamily="18" charset="0"/>
              </a:rPr>
              <a:t> </a:t>
            </a:r>
            <a:r>
              <a:rPr lang="en-US" altLang="ko-KR" sz="2200" i="1">
                <a:latin typeface="Times New Roman" panose="02020603050405020304" pitchFamily="18" charset="0"/>
                <a:cs typeface="Times New Roman" panose="02020603050405020304" pitchFamily="18" charset="0"/>
              </a:rPr>
              <a:t>eP</a:t>
            </a:r>
            <a:r>
              <a:rPr lang="en-US" altLang="ko-KR" sz="2200" i="1" baseline="30000">
                <a:latin typeface="Times New Roman" panose="02020603050405020304" pitchFamily="18" charset="0"/>
                <a:cs typeface="Times New Roman" panose="02020603050405020304" pitchFamily="18" charset="0"/>
              </a:rPr>
              <a:t>-1 </a:t>
            </a:r>
            <a:r>
              <a:rPr lang="en-US" altLang="ko-KR" sz="2200" i="1">
                <a:latin typeface="Times New Roman" panose="02020603050405020304" pitchFamily="18" charset="0"/>
                <a:cs typeface="Times New Roman" panose="02020603050405020304" pitchFamily="18" charset="0"/>
              </a:rPr>
              <a:t>= </a:t>
            </a:r>
            <a:r>
              <a:rPr lang="en-US" altLang="ko-KR" sz="2200">
                <a:latin typeface="Times New Roman" panose="02020603050405020304" pitchFamily="18" charset="0"/>
                <a:cs typeface="Times New Roman" panose="02020603050405020304" pitchFamily="18" charset="0"/>
              </a:rPr>
              <a:t>1 0 0 0 1 1 1</a:t>
            </a:r>
            <a:br>
              <a:rPr lang="en-US" altLang="ko-KR" sz="2200">
                <a:latin typeface="Times New Roman" panose="02020603050405020304" pitchFamily="18" charset="0"/>
                <a:cs typeface="Times New Roman" panose="02020603050405020304" pitchFamily="18" charset="0"/>
              </a:rPr>
            </a:br>
            <a:endParaRPr lang="en-US" altLang="ko-KR" sz="22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1600" b="1" i="1">
                <a:latin typeface="+mn-lt"/>
                <a:cs typeface="Times New Roman" panose="02020603050405020304" pitchFamily="18" charset="0"/>
              </a:rPr>
              <a:t>P</a:t>
            </a:r>
            <a:r>
              <a:rPr lang="en-US" altLang="ko-KR" sz="1600" i="1">
                <a:latin typeface="+mn-lt"/>
                <a:cs typeface="Times New Roman" panose="02020603050405020304" pitchFamily="18" charset="0"/>
              </a:rPr>
              <a:t> </a:t>
            </a:r>
            <a:r>
              <a:rPr lang="ko-KR" altLang="en-US" sz="1600">
                <a:latin typeface="+mn-lt"/>
                <a:cs typeface="Times New Roman" panose="02020603050405020304" pitchFamily="18" charset="0"/>
              </a:rPr>
              <a:t>는 순열행렬이므로 오류벡터 </a:t>
            </a:r>
            <a:r>
              <a:rPr lang="en-US" altLang="ko-KR" sz="1600">
                <a:latin typeface="+mn-lt"/>
                <a:cs typeface="Times New Roman" panose="02020603050405020304" pitchFamily="18" charset="0"/>
              </a:rPr>
              <a:t>e</a:t>
            </a:r>
            <a:r>
              <a:rPr lang="ko-KR" altLang="en-US" sz="1600">
                <a:latin typeface="+mn-lt"/>
                <a:cs typeface="Times New Roman" panose="02020603050405020304" pitchFamily="18" charset="0"/>
              </a:rPr>
              <a:t>의 </a:t>
            </a:r>
            <a:r>
              <a:rPr lang="en-US" altLang="ko-KR" sz="1600">
                <a:latin typeface="+mn-lt"/>
                <a:cs typeface="Times New Roman" panose="02020603050405020304" pitchFamily="18" charset="0"/>
              </a:rPr>
              <a:t>weight</a:t>
            </a:r>
            <a:r>
              <a:rPr lang="ko-KR" altLang="en-US" sz="1600">
                <a:latin typeface="+mn-lt"/>
                <a:cs typeface="Times New Roman" panose="02020603050405020304" pitchFamily="18" charset="0"/>
              </a:rPr>
              <a:t>를 변경시키지 않음</a:t>
            </a:r>
            <a:br>
              <a:rPr lang="en-US" altLang="ko-KR" sz="1600">
                <a:latin typeface="+mn-lt"/>
                <a:cs typeface="Times New Roman" panose="02020603050405020304" pitchFamily="18" charset="0"/>
              </a:rPr>
            </a:br>
            <a:r>
              <a:rPr lang="en-US" altLang="ko-KR">
                <a:latin typeface="+mn-lt"/>
                <a:cs typeface="Times New Roman" panose="02020603050405020304" pitchFamily="18" charset="0"/>
              </a:rPr>
              <a:t>- </a:t>
            </a:r>
            <a:r>
              <a:rPr lang="ko-KR" altLang="en-US">
                <a:latin typeface="+mn-lt"/>
                <a:cs typeface="Times New Roman" panose="02020603050405020304" pitchFamily="18" charset="0"/>
              </a:rPr>
              <a:t>포함되어 있는 오류가 변경되지 않음</a:t>
            </a:r>
            <a:r>
              <a:rPr lang="en-US" altLang="ko-KR">
                <a:latin typeface="+mn-lt"/>
                <a:cs typeface="Times New Roman" panose="02020603050405020304" pitchFamily="18" charset="0"/>
              </a:rPr>
              <a:t>(</a:t>
            </a:r>
            <a:r>
              <a:rPr lang="ko-KR" altLang="en-US">
                <a:latin typeface="+mn-lt"/>
                <a:cs typeface="Times New Roman" panose="02020603050405020304" pitchFamily="18" charset="0"/>
              </a:rPr>
              <a:t>순서만 섞임</a:t>
            </a:r>
            <a:r>
              <a:rPr lang="en-US" altLang="ko-KR">
                <a:latin typeface="+mn-lt"/>
                <a:cs typeface="Times New Roman" panose="02020603050405020304" pitchFamily="18" charset="0"/>
              </a:rPr>
              <a:t>)</a:t>
            </a:r>
            <a:br>
              <a:rPr lang="en-US" altLang="ko-KR">
                <a:latin typeface="+mn-lt"/>
                <a:cs typeface="Times New Roman" panose="02020603050405020304" pitchFamily="18" charset="0"/>
              </a:rPr>
            </a:br>
            <a:endParaRPr lang="en-US" altLang="ko-KR" sz="160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en-US" altLang="ko-KR" sz="1600">
                <a:latin typeface="+mn-lt"/>
                <a:cs typeface="Times New Roman" panose="02020603050405020304" pitchFamily="18" charset="0"/>
              </a:rPr>
              <a:t>G</a:t>
            </a:r>
            <a:r>
              <a:rPr lang="ko-KR" altLang="en-US" sz="1600">
                <a:latin typeface="+mn-lt"/>
                <a:cs typeface="Times New Roman" panose="02020603050405020304" pitchFamily="18" charset="0"/>
              </a:rPr>
              <a:t>에 해당하는 </a:t>
            </a:r>
            <a:r>
              <a:rPr lang="en-US" altLang="ko-KR" sz="1600">
                <a:latin typeface="+mn-lt"/>
                <a:cs typeface="Times New Roman" panose="02020603050405020304" pitchFamily="18" charset="0"/>
              </a:rPr>
              <a:t>Parrity matrix(</a:t>
            </a:r>
            <a:r>
              <a:rPr lang="en-US" altLang="ko-KR" sz="1600" b="1" i="1">
                <a:latin typeface="+mn-lt"/>
                <a:cs typeface="Times New Roman" panose="02020603050405020304" pitchFamily="18" charset="0"/>
              </a:rPr>
              <a:t>H</a:t>
            </a:r>
            <a:r>
              <a:rPr lang="en-US" altLang="ko-KR" sz="1600">
                <a:latin typeface="+mn-lt"/>
                <a:cs typeface="Times New Roman" panose="02020603050405020304" pitchFamily="18" charset="0"/>
              </a:rPr>
              <a:t>)</a:t>
            </a:r>
            <a:r>
              <a:rPr lang="ko-KR" altLang="en-US" sz="1600">
                <a:latin typeface="+mn-lt"/>
                <a:cs typeface="Times New Roman" panose="02020603050405020304" pitchFamily="18" charset="0"/>
              </a:rPr>
              <a:t>를 사용한 </a:t>
            </a:r>
            <a:r>
              <a:rPr lang="en-US" altLang="ko-KR" sz="1600" b="1">
                <a:latin typeface="+mn-lt"/>
                <a:cs typeface="Times New Roman" panose="02020603050405020304" pitchFamily="18" charset="0"/>
              </a:rPr>
              <a:t>Syndrome Decoding</a:t>
            </a:r>
            <a:r>
              <a:rPr lang="en-US" altLang="ko-KR" sz="1600">
                <a:latin typeface="+mn-lt"/>
                <a:cs typeface="Times New Roman" panose="02020603050405020304" pitchFamily="18" charset="0"/>
              </a:rPr>
              <a:t> </a:t>
            </a:r>
            <a:r>
              <a:rPr lang="ko-KR" altLang="en-US" sz="1600">
                <a:latin typeface="+mn-lt"/>
                <a:cs typeface="Times New Roman" panose="02020603050405020304" pitchFamily="18" charset="0"/>
              </a:rPr>
              <a:t>과정 수행</a:t>
            </a:r>
            <a:br>
              <a:rPr lang="en-US" altLang="ko-KR" sz="1600">
                <a:latin typeface="+mn-lt"/>
                <a:cs typeface="Times New Roman" panose="02020603050405020304" pitchFamily="18" charset="0"/>
              </a:rPr>
            </a:br>
            <a:r>
              <a:rPr lang="en-US" altLang="ko-KR" sz="1600">
                <a:latin typeface="+mn-lt"/>
                <a:cs typeface="Times New Roman" panose="02020603050405020304" pitchFamily="18" charset="0"/>
              </a:rPr>
              <a:t>- Syndrome: Codeword</a:t>
            </a:r>
            <a:r>
              <a:rPr lang="ko-KR" altLang="en-US" sz="1600">
                <a:latin typeface="+mn-lt"/>
                <a:cs typeface="Times New Roman" panose="02020603050405020304" pitchFamily="18" charset="0"/>
              </a:rPr>
              <a:t>에 해당하는 패리티 검사 행렬</a:t>
            </a:r>
            <a:r>
              <a:rPr lang="en-US" altLang="ko-KR" sz="1600">
                <a:latin typeface="+mn-lt"/>
                <a:cs typeface="Times New Roman" panose="02020603050405020304" pitchFamily="18" charset="0"/>
              </a:rPr>
              <a:t>(H)</a:t>
            </a:r>
            <a:r>
              <a:rPr lang="ko-KR" altLang="en-US" sz="1600">
                <a:latin typeface="+mn-lt"/>
                <a:cs typeface="Times New Roman" panose="02020603050405020304" pitchFamily="18" charset="0"/>
              </a:rPr>
              <a:t>을 계산한 값</a:t>
            </a:r>
            <a:br>
              <a:rPr lang="en-US" altLang="ko-KR" sz="1600">
                <a:latin typeface="+mn-lt"/>
                <a:cs typeface="Times New Roman" panose="02020603050405020304" pitchFamily="18" charset="0"/>
              </a:rPr>
            </a:br>
            <a:r>
              <a:rPr lang="en-US" altLang="ko-KR" sz="1600">
                <a:latin typeface="+mn-lt"/>
                <a:cs typeface="Times New Roman" panose="02020603050405020304" pitchFamily="18" charset="0"/>
              </a:rPr>
              <a:t>- </a:t>
            </a:r>
            <a:r>
              <a:rPr lang="ko-KR" altLang="en-US" sz="1600">
                <a:latin typeface="+mn-lt"/>
                <a:cs typeface="Times New Roman" panose="02020603050405020304" pitchFamily="18" charset="0"/>
              </a:rPr>
              <a:t>오류가 없으면 </a:t>
            </a:r>
            <a:r>
              <a:rPr lang="en-US" altLang="ko-KR" sz="1600">
                <a:latin typeface="+mn-lt"/>
                <a:cs typeface="Times New Roman" panose="02020603050405020304" pitchFamily="18" charset="0"/>
              </a:rPr>
              <a:t>Syndrome </a:t>
            </a:r>
            <a:r>
              <a:rPr lang="ko-KR" altLang="en-US" sz="1600">
                <a:latin typeface="+mn-lt"/>
                <a:cs typeface="Times New Roman" panose="02020603050405020304" pitchFamily="18" charset="0"/>
              </a:rPr>
              <a:t>값은 </a:t>
            </a:r>
            <a:r>
              <a:rPr lang="en-US" altLang="ko-KR" sz="1600">
                <a:latin typeface="+mn-lt"/>
                <a:cs typeface="Times New Roman" panose="02020603050405020304" pitchFamily="18" charset="0"/>
              </a:rPr>
              <a:t>0</a:t>
            </a:r>
            <a:r>
              <a:rPr lang="ko-KR" altLang="en-US" sz="1600">
                <a:latin typeface="+mn-lt"/>
                <a:cs typeface="Times New Roman" panose="02020603050405020304" pitchFamily="18" charset="0"/>
              </a:rPr>
              <a:t>을 반환</a:t>
            </a:r>
            <a:endParaRPr lang="en-US" altLang="ko-KR" sz="1600">
              <a:latin typeface="+mn-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복호화</a:t>
            </a:r>
            <a:r>
              <a:rPr lang="ko"/>
              <a:t> - </a:t>
            </a:r>
            <a:r>
              <a:rPr lang="ko">
                <a:latin typeface="Arial"/>
                <a:ea typeface="Arial"/>
                <a:cs typeface="Arial"/>
                <a:sym typeface="Arial"/>
              </a:rPr>
              <a:t>Decoding &amp; Decryption</a:t>
            </a:r>
            <a:endParaRPr/>
          </a:p>
        </p:txBody>
      </p:sp>
      <p:sp>
        <p:nvSpPr>
          <p:cNvPr id="8" name="TextBox 7"/>
          <p:cNvSpPr txBox="1"/>
          <p:nvPr/>
        </p:nvSpPr>
        <p:spPr>
          <a:xfrm>
            <a:off x="308940" y="939771"/>
            <a:ext cx="5929828" cy="281102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1800" i="1">
                <a:latin typeface="Times New Roman" panose="02020603050405020304" pitchFamily="18" charset="0"/>
                <a:cs typeface="Times New Roman" panose="02020603050405020304" pitchFamily="18" charset="0"/>
              </a:rPr>
              <a:t>cP</a:t>
            </a:r>
            <a:r>
              <a:rPr lang="en-US" altLang="ko-KR" sz="1800" i="1" baseline="30000">
                <a:latin typeface="Times New Roman" panose="02020603050405020304" pitchFamily="18" charset="0"/>
                <a:cs typeface="Times New Roman" panose="02020603050405020304" pitchFamily="18" charset="0"/>
              </a:rPr>
              <a:t>-1 </a:t>
            </a:r>
            <a:r>
              <a:rPr lang="en-US" altLang="ko-KR" sz="1800" i="1">
                <a:latin typeface="Times New Roman" panose="02020603050405020304" pitchFamily="18" charset="0"/>
                <a:cs typeface="Times New Roman" panose="02020603050405020304" pitchFamily="18" charset="0"/>
              </a:rPr>
              <a:t>= mSG </a:t>
            </a:r>
            <a:r>
              <a:rPr lang="ko-KR" altLang="en-US" sz="1800">
                <a:latin typeface="Times New Roman" panose="02020603050405020304" pitchFamily="18" charset="0"/>
                <a:cs typeface="Times New Roman" panose="02020603050405020304" pitchFamily="18" charset="0"/>
              </a:rPr>
              <a:t>⊕</a:t>
            </a:r>
            <a:r>
              <a:rPr lang="ko-KR" altLang="en-US" sz="1800" i="1">
                <a:latin typeface="Times New Roman" panose="02020603050405020304" pitchFamily="18" charset="0"/>
                <a:cs typeface="Times New Roman" panose="02020603050405020304" pitchFamily="18" charset="0"/>
              </a:rPr>
              <a:t> </a:t>
            </a:r>
            <a:r>
              <a:rPr lang="en-US" altLang="ko-KR" sz="1800" i="1">
                <a:latin typeface="Times New Roman" panose="02020603050405020304" pitchFamily="18" charset="0"/>
                <a:cs typeface="Times New Roman" panose="02020603050405020304" pitchFamily="18" charset="0"/>
              </a:rPr>
              <a:t>eP</a:t>
            </a:r>
            <a:r>
              <a:rPr lang="en-US" altLang="ko-KR" sz="1800" i="1" baseline="30000">
                <a:latin typeface="Times New Roman" panose="02020603050405020304" pitchFamily="18" charset="0"/>
                <a:cs typeface="Times New Roman" panose="02020603050405020304" pitchFamily="18" charset="0"/>
              </a:rPr>
              <a:t>-1 </a:t>
            </a:r>
            <a:r>
              <a:rPr lang="en-US" altLang="ko-KR" sz="1800" i="1">
                <a:latin typeface="Times New Roman" panose="02020603050405020304" pitchFamily="18" charset="0"/>
                <a:cs typeface="Times New Roman" panose="02020603050405020304" pitchFamily="18" charset="0"/>
              </a:rPr>
              <a:t>= </a:t>
            </a:r>
            <a:r>
              <a:rPr lang="en-US" altLang="ko-KR" sz="1800">
                <a:latin typeface="Times New Roman" panose="02020603050405020304" pitchFamily="18" charset="0"/>
                <a:cs typeface="Times New Roman" panose="02020603050405020304" pitchFamily="18" charset="0"/>
              </a:rPr>
              <a:t>1 0 0 0 1 1 1 </a:t>
            </a:r>
            <a:r>
              <a:rPr lang="en-US" altLang="ko-KR" sz="1800">
                <a:latin typeface="Times New Roman" panose="02020603050405020304" pitchFamily="18" charset="0"/>
                <a:cs typeface="Times New Roman" panose="02020603050405020304" pitchFamily="18" charset="0"/>
                <a:sym typeface="Wingdings" panose="05000000000000000000" pitchFamily="2" charset="2"/>
              </a:rPr>
              <a:t> </a:t>
            </a:r>
            <a:r>
              <a:rPr lang="ko-KR" altLang="en-US" sz="1800">
                <a:latin typeface="Times New Roman" panose="02020603050405020304" pitchFamily="18" charset="0"/>
                <a:cs typeface="Times New Roman" panose="02020603050405020304" pitchFamily="18" charset="0"/>
                <a:sym typeface="Wingdings" panose="05000000000000000000" pitchFamily="2" charset="2"/>
              </a:rPr>
              <a:t>신드롬 값 계산</a:t>
            </a:r>
            <a:br>
              <a:rPr lang="en-US" altLang="ko-KR" sz="1800">
                <a:latin typeface="Times New Roman" panose="02020603050405020304" pitchFamily="18" charset="0"/>
                <a:cs typeface="Times New Roman" panose="02020603050405020304" pitchFamily="18" charset="0"/>
                <a:sym typeface="Wingdings" panose="05000000000000000000" pitchFamily="2" charset="2"/>
              </a:rPr>
            </a:br>
            <a:br>
              <a:rPr lang="en-US" altLang="ko-KR" sz="1800">
                <a:latin typeface="Times New Roman" panose="02020603050405020304" pitchFamily="18" charset="0"/>
                <a:cs typeface="Times New Roman" panose="02020603050405020304" pitchFamily="18" charset="0"/>
              </a:rPr>
            </a:br>
            <a:r>
              <a:rPr lang="en-US" altLang="ko-KR" sz="1800" i="1">
                <a:latin typeface="Times New Roman" panose="02020603050405020304" pitchFamily="18" charset="0"/>
                <a:cs typeface="Times New Roman" panose="02020603050405020304" pitchFamily="18" charset="0"/>
              </a:rPr>
              <a:t>Hc’</a:t>
            </a:r>
            <a:r>
              <a:rPr lang="en-US" altLang="ko-KR" sz="1800" i="1" baseline="30000">
                <a:latin typeface="Times New Roman" panose="02020603050405020304" pitchFamily="18" charset="0"/>
                <a:cs typeface="Times New Roman" panose="02020603050405020304" pitchFamily="18" charset="0"/>
              </a:rPr>
              <a:t>t </a:t>
            </a:r>
            <a:r>
              <a:rPr lang="en-US" altLang="ko-KR" sz="1800" i="1">
                <a:latin typeface="Times New Roman" panose="02020603050405020304" pitchFamily="18" charset="0"/>
                <a:cs typeface="Times New Roman" panose="02020603050405020304" pitchFamily="18" charset="0"/>
              </a:rPr>
              <a:t>= H(msG </a:t>
            </a:r>
            <a:r>
              <a:rPr lang="ko-KR" altLang="en-US" sz="1800" i="1">
                <a:latin typeface="Times New Roman" panose="02020603050405020304" pitchFamily="18" charset="0"/>
                <a:cs typeface="Times New Roman" panose="02020603050405020304" pitchFamily="18" charset="0"/>
              </a:rPr>
              <a:t>⊕ </a:t>
            </a:r>
            <a:r>
              <a:rPr lang="en-US" altLang="ko-KR" sz="1800" i="1">
                <a:latin typeface="Times New Roman" panose="02020603050405020304" pitchFamily="18" charset="0"/>
                <a:cs typeface="Times New Roman" panose="02020603050405020304" pitchFamily="18" charset="0"/>
              </a:rPr>
              <a:t>eP</a:t>
            </a:r>
            <a:r>
              <a:rPr lang="en-US" altLang="ko-KR" sz="1800" i="1" baseline="30000">
                <a:latin typeface="Times New Roman" panose="02020603050405020304" pitchFamily="18" charset="0"/>
                <a:cs typeface="Times New Roman" panose="02020603050405020304" pitchFamily="18" charset="0"/>
              </a:rPr>
              <a:t>-1</a:t>
            </a:r>
            <a:r>
              <a:rPr lang="en-US" altLang="ko-KR" sz="1800" i="1">
                <a:latin typeface="Times New Roman" panose="02020603050405020304" pitchFamily="18" charset="0"/>
                <a:cs typeface="Times New Roman" panose="02020603050405020304" pitchFamily="18" charset="0"/>
              </a:rPr>
              <a:t>)</a:t>
            </a:r>
            <a:r>
              <a:rPr lang="en-US" altLang="ko-KR" sz="1800" i="1" baseline="30000">
                <a:latin typeface="Times New Roman" panose="02020603050405020304" pitchFamily="18" charset="0"/>
                <a:cs typeface="Times New Roman" panose="02020603050405020304" pitchFamily="18" charset="0"/>
              </a:rPr>
              <a:t>T</a:t>
            </a:r>
            <a:r>
              <a:rPr lang="en-US" altLang="ko-KR" sz="1800" i="1">
                <a:latin typeface="Times New Roman" panose="02020603050405020304" pitchFamily="18" charset="0"/>
                <a:cs typeface="Times New Roman" panose="02020603050405020304" pitchFamily="18" charset="0"/>
              </a:rPr>
              <a:t> = H(msG)</a:t>
            </a:r>
            <a:r>
              <a:rPr lang="en-US" altLang="ko-KR" sz="1800" i="1" baseline="30000">
                <a:latin typeface="Times New Roman" panose="02020603050405020304" pitchFamily="18" charset="0"/>
                <a:cs typeface="Times New Roman" panose="02020603050405020304" pitchFamily="18" charset="0"/>
              </a:rPr>
              <a:t>T</a:t>
            </a:r>
            <a:r>
              <a:rPr lang="en-US" altLang="ko-KR" sz="1800" i="1">
                <a:latin typeface="Times New Roman" panose="02020603050405020304" pitchFamily="18" charset="0"/>
                <a:cs typeface="Times New Roman" panose="02020603050405020304" pitchFamily="18" charset="0"/>
              </a:rPr>
              <a:t> </a:t>
            </a:r>
            <a:r>
              <a:rPr lang="ko-KR" altLang="en-US" sz="1800" i="1">
                <a:latin typeface="Times New Roman" panose="02020603050405020304" pitchFamily="18" charset="0"/>
                <a:cs typeface="Times New Roman" panose="02020603050405020304" pitchFamily="18" charset="0"/>
              </a:rPr>
              <a:t>⊕ </a:t>
            </a:r>
            <a:r>
              <a:rPr lang="en-US" altLang="ko-KR" sz="1800" i="1">
                <a:latin typeface="Times New Roman" panose="02020603050405020304" pitchFamily="18" charset="0"/>
                <a:cs typeface="Times New Roman" panose="02020603050405020304" pitchFamily="18" charset="0"/>
              </a:rPr>
              <a:t>H(eP</a:t>
            </a:r>
            <a:r>
              <a:rPr lang="en-US" altLang="ko-KR" sz="1800" i="1" baseline="30000">
                <a:latin typeface="Times New Roman" panose="02020603050405020304" pitchFamily="18" charset="0"/>
                <a:cs typeface="Times New Roman" panose="02020603050405020304" pitchFamily="18" charset="0"/>
              </a:rPr>
              <a:t>-1</a:t>
            </a:r>
            <a:r>
              <a:rPr lang="en-US" altLang="ko-KR" sz="1800" i="1">
                <a:latin typeface="Times New Roman" panose="02020603050405020304" pitchFamily="18" charset="0"/>
                <a:cs typeface="Times New Roman" panose="02020603050405020304" pitchFamily="18" charset="0"/>
              </a:rPr>
              <a:t>)</a:t>
            </a:r>
            <a:r>
              <a:rPr lang="en-US" altLang="ko-KR" sz="1800" i="1" baseline="30000">
                <a:latin typeface="Times New Roman" panose="02020603050405020304" pitchFamily="18" charset="0"/>
                <a:cs typeface="Times New Roman" panose="02020603050405020304" pitchFamily="18" charset="0"/>
              </a:rPr>
              <a:t>T</a:t>
            </a:r>
            <a:r>
              <a:rPr lang="en-US" altLang="ko-KR" sz="1800" i="1">
                <a:latin typeface="Times New Roman" panose="02020603050405020304" pitchFamily="18" charset="0"/>
                <a:cs typeface="Times New Roman" panose="02020603050405020304" pitchFamily="18" charset="0"/>
              </a:rPr>
              <a:t> = H(eP</a:t>
            </a:r>
            <a:r>
              <a:rPr lang="en-US" altLang="ko-KR" sz="1800" i="1" baseline="30000">
                <a:latin typeface="Times New Roman" panose="02020603050405020304" pitchFamily="18" charset="0"/>
                <a:cs typeface="Times New Roman" panose="02020603050405020304" pitchFamily="18" charset="0"/>
              </a:rPr>
              <a:t>-1</a:t>
            </a:r>
            <a:r>
              <a:rPr lang="en-US" altLang="ko-KR" sz="1800" i="1">
                <a:latin typeface="Times New Roman" panose="02020603050405020304" pitchFamily="18" charset="0"/>
                <a:cs typeface="Times New Roman" panose="02020603050405020304" pitchFamily="18" charset="0"/>
              </a:rPr>
              <a:t>)</a:t>
            </a:r>
            <a:r>
              <a:rPr lang="en-US" altLang="ko-KR" sz="1800" i="1" baseline="30000">
                <a:latin typeface="Times New Roman" panose="02020603050405020304" pitchFamily="18" charset="0"/>
                <a:cs typeface="Times New Roman" panose="02020603050405020304" pitchFamily="18" charset="0"/>
              </a:rPr>
              <a:t>T</a:t>
            </a:r>
            <a:br>
              <a:rPr lang="en-US" altLang="ko-KR" sz="1800" i="1" baseline="30000">
                <a:latin typeface="Times New Roman" panose="02020603050405020304" pitchFamily="18" charset="0"/>
                <a:cs typeface="Times New Roman" panose="02020603050405020304" pitchFamily="18" charset="0"/>
              </a:rPr>
            </a:br>
            <a:br>
              <a:rPr lang="en-US" altLang="ko-KR" sz="1800" i="1" baseline="30000">
                <a:latin typeface="Times New Roman" panose="02020603050405020304" pitchFamily="18" charset="0"/>
                <a:cs typeface="Times New Roman" panose="02020603050405020304" pitchFamily="18" charset="0"/>
              </a:rPr>
            </a:br>
            <a:br>
              <a:rPr lang="en-US" altLang="ko-KR" sz="1800" i="1" baseline="30000">
                <a:latin typeface="Times New Roman" panose="02020603050405020304" pitchFamily="18" charset="0"/>
                <a:cs typeface="Times New Roman" panose="02020603050405020304" pitchFamily="18" charset="0"/>
              </a:rPr>
            </a:br>
            <a:br>
              <a:rPr lang="en-US" altLang="ko-KR" sz="1800" i="1" baseline="30000">
                <a:latin typeface="Times New Roman" panose="02020603050405020304" pitchFamily="18" charset="0"/>
                <a:cs typeface="Times New Roman" panose="02020603050405020304" pitchFamily="18" charset="0"/>
              </a:rPr>
            </a:br>
            <a:br>
              <a:rPr lang="en-US" altLang="ko-KR" sz="1800" i="1" baseline="30000">
                <a:latin typeface="Times New Roman" panose="02020603050405020304" pitchFamily="18" charset="0"/>
                <a:cs typeface="Times New Roman" panose="02020603050405020304" pitchFamily="18" charset="0"/>
              </a:rPr>
            </a:br>
            <a:endParaRPr lang="en-US" altLang="ko-KR" sz="1800">
              <a:latin typeface="+mn-lt"/>
              <a:cs typeface="Times New Roman" panose="02020603050405020304" pitchFamily="18" charset="0"/>
            </a:endParaRPr>
          </a:p>
        </p:txBody>
      </p:sp>
      <p:cxnSp>
        <p:nvCxnSpPr>
          <p:cNvPr id="4" name="직선 연결선 3"/>
          <p:cNvCxnSpPr/>
          <p:nvPr/>
        </p:nvCxnSpPr>
        <p:spPr>
          <a:xfrm>
            <a:off x="3101340" y="2232660"/>
            <a:ext cx="81534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6" name="그룹 15"/>
          <p:cNvGrpSpPr/>
          <p:nvPr/>
        </p:nvGrpSpPr>
        <p:grpSpPr>
          <a:xfrm>
            <a:off x="436880" y="2570480"/>
            <a:ext cx="3159760" cy="2021840"/>
            <a:chOff x="436880" y="2570480"/>
            <a:chExt cx="3159760" cy="2021840"/>
          </a:xfrm>
        </p:grpSpPr>
        <p:pic>
          <p:nvPicPr>
            <p:cNvPr id="9" name="Google Shape;275;p45"/>
            <p:cNvPicPr preferRelativeResize="0"/>
            <p:nvPr/>
          </p:nvPicPr>
          <p:blipFill>
            <a:blip r:embed="rId3">
              <a:alphaModFix/>
            </a:blip>
            <a:stretch>
              <a:fillRect/>
            </a:stretch>
          </p:blipFill>
          <p:spPr>
            <a:xfrm>
              <a:off x="695763" y="2870124"/>
              <a:ext cx="2643320" cy="1310852"/>
            </a:xfrm>
            <a:prstGeom prst="rect">
              <a:avLst/>
            </a:prstGeom>
            <a:noFill/>
            <a:ln>
              <a:noFill/>
            </a:ln>
          </p:spPr>
        </p:pic>
        <p:sp>
          <p:nvSpPr>
            <p:cNvPr id="13" name="직사각형 12"/>
            <p:cNvSpPr/>
            <p:nvPr/>
          </p:nvSpPr>
          <p:spPr>
            <a:xfrm>
              <a:off x="436880" y="2570480"/>
              <a:ext cx="3159760" cy="20218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p:cNvGrpSpPr/>
          <p:nvPr/>
        </p:nvGrpSpPr>
        <p:grpSpPr>
          <a:xfrm>
            <a:off x="3992880" y="2570480"/>
            <a:ext cx="4378960" cy="2021840"/>
            <a:chOff x="3992880" y="2570480"/>
            <a:chExt cx="4378960" cy="2021840"/>
          </a:xfrm>
        </p:grpSpPr>
        <p:pic>
          <p:nvPicPr>
            <p:cNvPr id="24" name="Google Shape;268;p44"/>
            <p:cNvPicPr preferRelativeResize="0"/>
            <p:nvPr/>
          </p:nvPicPr>
          <p:blipFill rotWithShape="1">
            <a:blip r:embed="rId4">
              <a:alphaModFix/>
            </a:blip>
            <a:srcRect r="61299" b="31046"/>
            <a:stretch/>
          </p:blipFill>
          <p:spPr>
            <a:xfrm>
              <a:off x="6022697" y="3404120"/>
              <a:ext cx="2206479" cy="693354"/>
            </a:xfrm>
            <a:prstGeom prst="rect">
              <a:avLst/>
            </a:prstGeom>
            <a:noFill/>
            <a:ln>
              <a:noFill/>
            </a:ln>
          </p:spPr>
        </p:pic>
        <p:grpSp>
          <p:nvGrpSpPr>
            <p:cNvPr id="12" name="그룹 11"/>
            <p:cNvGrpSpPr/>
            <p:nvPr/>
          </p:nvGrpSpPr>
          <p:grpSpPr>
            <a:xfrm>
              <a:off x="4143520" y="3232538"/>
              <a:ext cx="1879177" cy="876329"/>
              <a:chOff x="4143520" y="2861006"/>
              <a:chExt cx="1879177" cy="876329"/>
            </a:xfrm>
          </p:grpSpPr>
          <p:pic>
            <p:nvPicPr>
              <p:cNvPr id="23" name="Google Shape;267;p44"/>
              <p:cNvPicPr preferRelativeResize="0"/>
              <p:nvPr/>
            </p:nvPicPr>
            <p:blipFill rotWithShape="1">
              <a:blip r:embed="rId5">
                <a:alphaModFix/>
              </a:blip>
              <a:srcRect r="87946"/>
              <a:stretch/>
            </p:blipFill>
            <p:spPr>
              <a:xfrm>
                <a:off x="4143520" y="2861006"/>
                <a:ext cx="664711" cy="876329"/>
              </a:xfrm>
              <a:prstGeom prst="rect">
                <a:avLst/>
              </a:prstGeom>
              <a:noFill/>
              <a:ln>
                <a:noFill/>
              </a:ln>
            </p:spPr>
          </p:pic>
          <p:pic>
            <p:nvPicPr>
              <p:cNvPr id="25" name="Google Shape;267;p44"/>
              <p:cNvPicPr preferRelativeResize="0"/>
              <p:nvPr/>
            </p:nvPicPr>
            <p:blipFill rotWithShape="1">
              <a:blip r:embed="rId5">
                <a:alphaModFix/>
              </a:blip>
              <a:srcRect l="40950" r="37027"/>
              <a:stretch/>
            </p:blipFill>
            <p:spPr>
              <a:xfrm>
                <a:off x="4808231" y="2861006"/>
                <a:ext cx="1214466" cy="876329"/>
              </a:xfrm>
              <a:prstGeom prst="rect">
                <a:avLst/>
              </a:prstGeom>
              <a:noFill/>
              <a:ln>
                <a:noFill/>
              </a:ln>
            </p:spPr>
          </p:pic>
        </p:grpSp>
        <p:sp>
          <p:nvSpPr>
            <p:cNvPr id="30" name="직사각형 29"/>
            <p:cNvSpPr/>
            <p:nvPr/>
          </p:nvSpPr>
          <p:spPr>
            <a:xfrm>
              <a:off x="3992880" y="2570480"/>
              <a:ext cx="4378960" cy="20218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복호화</a:t>
            </a:r>
            <a:r>
              <a:rPr lang="ko"/>
              <a:t> - </a:t>
            </a:r>
            <a:r>
              <a:rPr lang="ko">
                <a:latin typeface="Arial"/>
                <a:ea typeface="Arial"/>
                <a:cs typeface="Arial"/>
                <a:sym typeface="Arial"/>
              </a:rPr>
              <a:t>Decoding &amp; Decryption</a:t>
            </a:r>
            <a:endParaRPr/>
          </a:p>
        </p:txBody>
      </p:sp>
      <p:sp>
        <p:nvSpPr>
          <p:cNvPr id="8" name="TextBox 7"/>
          <p:cNvSpPr txBox="1"/>
          <p:nvPr/>
        </p:nvSpPr>
        <p:spPr>
          <a:xfrm>
            <a:off x="308940" y="930656"/>
            <a:ext cx="6026009" cy="4560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1800">
                <a:latin typeface="+mn-lt"/>
                <a:cs typeface="Times New Roman" panose="02020603050405020304" pitchFamily="18" charset="0"/>
              </a:rPr>
              <a:t>G</a:t>
            </a:r>
            <a:r>
              <a:rPr lang="ko-KR" altLang="en-US" sz="1800">
                <a:latin typeface="+mn-lt"/>
                <a:cs typeface="Times New Roman" panose="02020603050405020304" pitchFamily="18" charset="0"/>
              </a:rPr>
              <a:t>에 해당하는 </a:t>
            </a:r>
            <a:r>
              <a:rPr lang="en-US" altLang="ko-KR" sz="1800">
                <a:latin typeface="+mn-lt"/>
                <a:cs typeface="Times New Roman" panose="02020603050405020304" pitchFamily="18" charset="0"/>
              </a:rPr>
              <a:t>Parrity check matrix(</a:t>
            </a:r>
            <a:r>
              <a:rPr lang="en-US" altLang="ko-KR" sz="1800" i="1">
                <a:latin typeface="+mn-lt"/>
                <a:cs typeface="Times New Roman" panose="02020603050405020304" pitchFamily="18" charset="0"/>
              </a:rPr>
              <a:t>H</a:t>
            </a:r>
            <a:r>
              <a:rPr lang="en-US" altLang="ko-KR" sz="1800">
                <a:latin typeface="+mn-lt"/>
                <a:cs typeface="Times New Roman" panose="02020603050405020304" pitchFamily="18" charset="0"/>
              </a:rPr>
              <a:t>)</a:t>
            </a:r>
            <a:r>
              <a:rPr lang="ko-KR" altLang="en-US" sz="1800">
                <a:latin typeface="+mn-lt"/>
                <a:cs typeface="Times New Roman" panose="02020603050405020304" pitchFamily="18" charset="0"/>
              </a:rPr>
              <a:t>는 수신자만 보유</a:t>
            </a:r>
            <a:endParaRPr lang="en-US" altLang="ko-KR" sz="1800">
              <a:latin typeface="+mn-lt"/>
              <a:cs typeface="Times New Roman" panose="02020603050405020304" pitchFamily="18" charset="0"/>
            </a:endParaRPr>
          </a:p>
        </p:txBody>
      </p:sp>
      <p:grpSp>
        <p:nvGrpSpPr>
          <p:cNvPr id="20" name="그룹 19"/>
          <p:cNvGrpSpPr/>
          <p:nvPr/>
        </p:nvGrpSpPr>
        <p:grpSpPr>
          <a:xfrm>
            <a:off x="695763" y="1590089"/>
            <a:ext cx="1907375" cy="923330"/>
            <a:chOff x="830580" y="2780929"/>
            <a:chExt cx="1907375" cy="923330"/>
          </a:xfrm>
        </p:grpSpPr>
        <p:sp>
          <p:nvSpPr>
            <p:cNvPr id="21" name="TextBox 20"/>
            <p:cNvSpPr txBox="1"/>
            <p:nvPr/>
          </p:nvSpPr>
          <p:spPr>
            <a:xfrm>
              <a:off x="1399127" y="2780929"/>
              <a:ext cx="1338828" cy="923330"/>
            </a:xfrm>
            <a:prstGeom prst="rect">
              <a:avLst/>
            </a:prstGeom>
            <a:noFill/>
          </p:spPr>
          <p:txBody>
            <a:bodyPr wrap="none" rtlCol="0">
              <a:spAutoFit/>
            </a:bodyPr>
            <a:lstStyle/>
            <a:p>
              <a:r>
                <a:rPr lang="en-US" altLang="ko-KR" sz="1800">
                  <a:latin typeface="Times New Roman" panose="02020603050405020304" pitchFamily="18" charset="0"/>
                  <a:cs typeface="Times New Roman" panose="02020603050405020304" pitchFamily="18" charset="0"/>
                </a:rPr>
                <a:t>1 1 0 1 1 0 0</a:t>
              </a:r>
            </a:p>
            <a:p>
              <a:r>
                <a:rPr lang="en-US" altLang="ko-KR" sz="1800">
                  <a:latin typeface="Times New Roman" panose="02020603050405020304" pitchFamily="18" charset="0"/>
                  <a:cs typeface="Times New Roman" panose="02020603050405020304" pitchFamily="18" charset="0"/>
                </a:rPr>
                <a:t>1 0 1 1 0 1 0</a:t>
              </a:r>
            </a:p>
            <a:p>
              <a:r>
                <a:rPr lang="en-US" altLang="ko-KR" sz="1800">
                  <a:latin typeface="Times New Roman" panose="02020603050405020304" pitchFamily="18" charset="0"/>
                  <a:cs typeface="Times New Roman" panose="02020603050405020304" pitchFamily="18" charset="0"/>
                </a:rPr>
                <a:t>0 1 1 1 0 0 1</a:t>
              </a:r>
            </a:p>
          </p:txBody>
        </p:sp>
        <p:sp>
          <p:nvSpPr>
            <p:cNvPr id="22" name="TextBox 21"/>
            <p:cNvSpPr txBox="1"/>
            <p:nvPr/>
          </p:nvSpPr>
          <p:spPr>
            <a:xfrm>
              <a:off x="830580" y="3076991"/>
              <a:ext cx="679994" cy="369332"/>
            </a:xfrm>
            <a:prstGeom prst="rect">
              <a:avLst/>
            </a:prstGeom>
            <a:noFill/>
          </p:spPr>
          <p:txBody>
            <a:bodyPr wrap="none" rtlCol="0">
              <a:spAutoFit/>
            </a:bodyPr>
            <a:lstStyle/>
            <a:p>
              <a:r>
                <a:rPr lang="en-US" altLang="ko-KR" sz="1800" i="1">
                  <a:latin typeface="Times New Roman" panose="02020603050405020304" pitchFamily="18" charset="0"/>
                  <a:ea typeface="Cambria Math" panose="02040503050406030204" pitchFamily="18" charset="0"/>
                  <a:cs typeface="Times New Roman" panose="02020603050405020304" pitchFamily="18" charset="0"/>
                </a:rPr>
                <a:t>H  = </a:t>
              </a:r>
              <a:endParaRPr lang="ko-KR" altLang="en-US" sz="1800" i="1">
                <a:latin typeface="Times New Roman" panose="02020603050405020304" pitchFamily="18" charset="0"/>
                <a:cs typeface="Times New Roman" panose="02020603050405020304" pitchFamily="18" charset="0"/>
              </a:endParaRPr>
            </a:p>
          </p:txBody>
        </p:sp>
      </p:grpSp>
      <p:sp>
        <p:nvSpPr>
          <p:cNvPr id="2" name="직사각형 1"/>
          <p:cNvSpPr/>
          <p:nvPr/>
        </p:nvSpPr>
        <p:spPr>
          <a:xfrm>
            <a:off x="695763" y="2809481"/>
            <a:ext cx="5069016" cy="400110"/>
          </a:xfrm>
          <a:prstGeom prst="rect">
            <a:avLst/>
          </a:prstGeom>
        </p:spPr>
        <p:txBody>
          <a:bodyPr wrap="none">
            <a:spAutoFit/>
          </a:bodyPr>
          <a:lstStyle/>
          <a:p>
            <a:r>
              <a:rPr lang="en-US" altLang="ko-KR" sz="2000" i="1">
                <a:latin typeface="Times New Roman" panose="02020603050405020304" pitchFamily="18" charset="0"/>
                <a:cs typeface="Times New Roman" panose="02020603050405020304" pitchFamily="18" charset="0"/>
              </a:rPr>
              <a:t>cP</a:t>
            </a:r>
            <a:r>
              <a:rPr lang="en-US" altLang="ko-KR" sz="2000" i="1" baseline="30000">
                <a:latin typeface="Times New Roman" panose="02020603050405020304" pitchFamily="18" charset="0"/>
                <a:cs typeface="Times New Roman" panose="02020603050405020304" pitchFamily="18" charset="0"/>
              </a:rPr>
              <a:t>-1 </a:t>
            </a:r>
            <a:r>
              <a:rPr lang="en-US" altLang="ko-KR" sz="2000" i="1">
                <a:latin typeface="Times New Roman" panose="02020603050405020304" pitchFamily="18" charset="0"/>
                <a:cs typeface="Times New Roman" panose="02020603050405020304" pitchFamily="18" charset="0"/>
              </a:rPr>
              <a:t>= mSG </a:t>
            </a:r>
            <a:r>
              <a:rPr lang="ko-KR" altLang="en-US" sz="2000">
                <a:latin typeface="Times New Roman" panose="02020603050405020304" pitchFamily="18" charset="0"/>
                <a:cs typeface="Times New Roman" panose="02020603050405020304" pitchFamily="18" charset="0"/>
              </a:rPr>
              <a:t>⊕</a:t>
            </a:r>
            <a:r>
              <a:rPr lang="ko-KR" altLang="en-US" sz="2000" i="1">
                <a:latin typeface="Times New Roman" panose="02020603050405020304" pitchFamily="18" charset="0"/>
                <a:cs typeface="Times New Roman" panose="02020603050405020304" pitchFamily="18" charset="0"/>
              </a:rPr>
              <a:t> </a:t>
            </a:r>
            <a:r>
              <a:rPr lang="en-US" altLang="ko-KR" sz="2000" i="1">
                <a:latin typeface="Times New Roman" panose="02020603050405020304" pitchFamily="18" charset="0"/>
                <a:cs typeface="Times New Roman" panose="02020603050405020304" pitchFamily="18" charset="0"/>
              </a:rPr>
              <a:t>eP</a:t>
            </a:r>
            <a:r>
              <a:rPr lang="en-US" altLang="ko-KR" sz="2000" i="1" baseline="30000">
                <a:latin typeface="Times New Roman" panose="02020603050405020304" pitchFamily="18" charset="0"/>
                <a:cs typeface="Times New Roman" panose="02020603050405020304" pitchFamily="18" charset="0"/>
              </a:rPr>
              <a:t>-1 </a:t>
            </a:r>
            <a:r>
              <a:rPr lang="en-US" altLang="ko-KR" sz="2000" i="1">
                <a:latin typeface="Times New Roman" panose="02020603050405020304" pitchFamily="18" charset="0"/>
                <a:cs typeface="Times New Roman" panose="02020603050405020304" pitchFamily="18" charset="0"/>
              </a:rPr>
              <a:t>= </a:t>
            </a:r>
            <a:r>
              <a:rPr lang="en-US" altLang="ko-KR" sz="2000">
                <a:latin typeface="Times New Roman" panose="02020603050405020304" pitchFamily="18" charset="0"/>
                <a:cs typeface="Times New Roman" panose="02020603050405020304" pitchFamily="18" charset="0"/>
              </a:rPr>
              <a:t>1 0 0 0 1 1 1 </a:t>
            </a:r>
            <a:r>
              <a:rPr lang="en-US" altLang="ko-KR" sz="2000" b="1" i="1">
                <a:latin typeface="Times New Roman" panose="02020603050405020304" pitchFamily="18" charset="0"/>
                <a:cs typeface="Times New Roman" panose="02020603050405020304" pitchFamily="18" charset="0"/>
              </a:rPr>
              <a:t>∙ </a:t>
            </a:r>
            <a:r>
              <a:rPr lang="en-US" altLang="ko-KR" sz="2000" i="1">
                <a:latin typeface="Times New Roman" panose="02020603050405020304" pitchFamily="18" charset="0"/>
                <a:cs typeface="Times New Roman" panose="02020603050405020304" pitchFamily="18" charset="0"/>
              </a:rPr>
              <a:t>H</a:t>
            </a:r>
            <a:r>
              <a:rPr lang="en-US" altLang="ko-KR" sz="2000" i="1" baseline="30000">
                <a:latin typeface="Times New Roman" panose="02020603050405020304" pitchFamily="18" charset="0"/>
                <a:cs typeface="Times New Roman" panose="02020603050405020304" pitchFamily="18" charset="0"/>
              </a:rPr>
              <a:t>T </a:t>
            </a:r>
            <a:r>
              <a:rPr lang="en-US" altLang="ko-KR" sz="2000" i="1">
                <a:latin typeface="Times New Roman" panose="02020603050405020304" pitchFamily="18" charset="0"/>
                <a:cs typeface="Times New Roman" panose="02020603050405020304" pitchFamily="18" charset="0"/>
              </a:rPr>
              <a:t>= </a:t>
            </a:r>
            <a:r>
              <a:rPr lang="en-US" altLang="ko-KR" sz="2000">
                <a:latin typeface="Times New Roman" panose="02020603050405020304" pitchFamily="18" charset="0"/>
                <a:cs typeface="Times New Roman" panose="02020603050405020304" pitchFamily="18" charset="0"/>
              </a:rPr>
              <a:t>0 0 1 </a:t>
            </a:r>
          </a:p>
        </p:txBody>
      </p:sp>
      <p:sp>
        <p:nvSpPr>
          <p:cNvPr id="3" name="직사각형 2"/>
          <p:cNvSpPr/>
          <p:nvPr/>
        </p:nvSpPr>
        <p:spPr>
          <a:xfrm>
            <a:off x="5029200" y="2848006"/>
            <a:ext cx="528320" cy="316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365248" y="1643140"/>
            <a:ext cx="166624" cy="8013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95763" y="4361154"/>
            <a:ext cx="3041217" cy="400110"/>
          </a:xfrm>
          <a:prstGeom prst="rect">
            <a:avLst/>
          </a:prstGeom>
        </p:spPr>
        <p:txBody>
          <a:bodyPr wrap="none">
            <a:spAutoFit/>
          </a:bodyPr>
          <a:lstStyle/>
          <a:p>
            <a:r>
              <a:rPr lang="en-US" altLang="ko-KR" sz="2000" i="1">
                <a:latin typeface="Times New Roman" panose="02020603050405020304" pitchFamily="18" charset="0"/>
                <a:cs typeface="Times New Roman" panose="02020603050405020304" pitchFamily="18" charset="0"/>
              </a:rPr>
              <a:t>cP</a:t>
            </a:r>
            <a:r>
              <a:rPr lang="en-US" altLang="ko-KR" sz="2000" i="1" baseline="30000">
                <a:latin typeface="Times New Roman" panose="02020603050405020304" pitchFamily="18" charset="0"/>
                <a:cs typeface="Times New Roman" panose="02020603050405020304" pitchFamily="18" charset="0"/>
              </a:rPr>
              <a:t>-1 </a:t>
            </a:r>
            <a:r>
              <a:rPr lang="en-US" altLang="ko-KR" sz="2000" i="1">
                <a:latin typeface="Times New Roman" panose="02020603050405020304" pitchFamily="18" charset="0"/>
                <a:cs typeface="Times New Roman" panose="02020603050405020304" pitchFamily="18" charset="0"/>
              </a:rPr>
              <a:t>= mSG </a:t>
            </a:r>
            <a:r>
              <a:rPr lang="en-US" altLang="ko-KR" sz="2000">
                <a:latin typeface="Times New Roman" panose="02020603050405020304" pitchFamily="18" charset="0"/>
                <a:cs typeface="Times New Roman" panose="02020603050405020304" pitchFamily="18" charset="0"/>
                <a:sym typeface="Wingdings" panose="05000000000000000000" pitchFamily="2" charset="2"/>
              </a:rPr>
              <a:t> 1 0 0 0 1 1 </a:t>
            </a:r>
            <a:r>
              <a:rPr lang="en-US" altLang="ko-KR" sz="200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0</a:t>
            </a:r>
            <a:endParaRPr lang="en-US" altLang="ko-KR" sz="2000">
              <a:solidFill>
                <a:srgbClr val="00B0F0"/>
              </a:solidFill>
              <a:latin typeface="Times New Roman" panose="02020603050405020304" pitchFamily="18" charset="0"/>
              <a:cs typeface="Times New Roman" panose="02020603050405020304" pitchFamily="18" charset="0"/>
            </a:endParaRPr>
          </a:p>
        </p:txBody>
      </p:sp>
      <p:sp>
        <p:nvSpPr>
          <p:cNvPr id="6" name="아래쪽 화살표 5"/>
          <p:cNvSpPr/>
          <p:nvPr/>
        </p:nvSpPr>
        <p:spPr>
          <a:xfrm>
            <a:off x="782405" y="3638353"/>
            <a:ext cx="506709" cy="406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00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9" grpId="0" animBg="1"/>
      <p:bldP spid="24"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복호화</a:t>
            </a:r>
            <a:r>
              <a:rPr lang="ko"/>
              <a:t> - </a:t>
            </a:r>
            <a:r>
              <a:rPr lang="ko">
                <a:latin typeface="Arial"/>
                <a:ea typeface="Arial"/>
                <a:cs typeface="Arial"/>
                <a:sym typeface="Arial"/>
              </a:rPr>
              <a:t>Decoding &amp; Decryption</a:t>
            </a:r>
            <a:endParaRPr/>
          </a:p>
        </p:txBody>
      </p:sp>
      <p:sp>
        <p:nvSpPr>
          <p:cNvPr id="9" name="TextBox 8"/>
          <p:cNvSpPr txBox="1"/>
          <p:nvPr/>
        </p:nvSpPr>
        <p:spPr>
          <a:xfrm>
            <a:off x="332977" y="1020565"/>
            <a:ext cx="4006225" cy="17081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2000" i="1">
                <a:solidFill>
                  <a:schemeClr val="tx1"/>
                </a:solidFill>
                <a:latin typeface="Times New Roman" panose="02020603050405020304" pitchFamily="18" charset="0"/>
                <a:cs typeface="Times New Roman" panose="02020603050405020304" pitchFamily="18" charset="0"/>
              </a:rPr>
              <a:t>cP</a:t>
            </a:r>
            <a:r>
              <a:rPr lang="en-US" altLang="ko-KR" sz="2000" i="1" baseline="30000">
                <a:solidFill>
                  <a:schemeClr val="tx1"/>
                </a:solidFill>
                <a:latin typeface="Times New Roman" panose="02020603050405020304" pitchFamily="18" charset="0"/>
                <a:cs typeface="Times New Roman" panose="02020603050405020304" pitchFamily="18" charset="0"/>
              </a:rPr>
              <a:t>-1 </a:t>
            </a:r>
            <a:r>
              <a:rPr lang="en-US" altLang="ko-KR" sz="2000" i="1">
                <a:solidFill>
                  <a:schemeClr val="tx1"/>
                </a:solidFill>
                <a:latin typeface="Times New Roman" panose="02020603050405020304" pitchFamily="18" charset="0"/>
                <a:cs typeface="Times New Roman" panose="02020603050405020304" pitchFamily="18" charset="0"/>
              </a:rPr>
              <a:t>= mSG </a:t>
            </a:r>
            <a:r>
              <a:rPr lang="en-US" altLang="ko-KR" sz="20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1 0 0 0 1 1 0</a:t>
            </a:r>
            <a:b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br>
            <a:r>
              <a:rPr lang="en-US" altLang="ko-KR" sz="1600">
                <a:solidFill>
                  <a:schemeClr val="tx1"/>
                </a:solidFill>
                <a:latin typeface="+mn-ea"/>
                <a:ea typeface="+mn-ea"/>
                <a:cs typeface="Times New Roman" panose="02020603050405020304" pitchFamily="18" charset="0"/>
                <a:sym typeface="Wingdings" panose="05000000000000000000" pitchFamily="2" charset="2"/>
              </a:rPr>
              <a:t>- </a:t>
            </a:r>
            <a:r>
              <a:rPr lang="ko-KR" altLang="en-US" sz="1600">
                <a:solidFill>
                  <a:schemeClr val="tx1"/>
                </a:solidFill>
                <a:latin typeface="+mn-ea"/>
                <a:ea typeface="+mn-ea"/>
                <a:cs typeface="Times New Roman" panose="02020603050405020304" pitchFamily="18" charset="0"/>
                <a:sym typeface="Wingdings" panose="05000000000000000000" pitchFamily="2" charset="2"/>
              </a:rPr>
              <a:t>오류가 수정된 메시지</a:t>
            </a:r>
            <a:endParaRPr lang="en-US" altLang="ko-KR" sz="1600">
              <a:solidFill>
                <a:schemeClr val="tx1"/>
              </a:solidFill>
              <a:latin typeface="+mn-ea"/>
              <a:ea typeface="+mn-ea"/>
              <a:cs typeface="Times New Roman" panose="02020603050405020304" pitchFamily="18" charset="0"/>
              <a:sym typeface="Wingdings" panose="05000000000000000000" pitchFamily="2" charset="2"/>
            </a:endParaRPr>
          </a:p>
          <a:p>
            <a:pPr marL="285750" indent="-285750">
              <a:lnSpc>
                <a:spcPct val="150000"/>
              </a:lnSpc>
              <a:buFont typeface="Arial" panose="020B0604020202020204" pitchFamily="34" charset="0"/>
              <a:buChar char="•"/>
            </a:pPr>
            <a:endParaRPr lang="en-US" altLang="ko-KR" sz="1600">
              <a:solidFill>
                <a:schemeClr val="tx1"/>
              </a:solidFill>
              <a:latin typeface="+mn-ea"/>
              <a:ea typeface="+mn-ea"/>
              <a:cs typeface="Times New Roman" panose="02020603050405020304" pitchFamily="18" charset="0"/>
              <a:sym typeface="Wingdings" panose="05000000000000000000" pitchFamily="2" charset="2"/>
            </a:endParaRPr>
          </a:p>
          <a:p>
            <a:pPr marL="285750" indent="-285750">
              <a:lnSpc>
                <a:spcPct val="150000"/>
              </a:lnSpc>
              <a:buFont typeface="Arial" panose="020B0604020202020204" pitchFamily="34" charset="0"/>
              <a:buChar char="•"/>
            </a:pPr>
            <a:r>
              <a:rPr lang="en-US" altLang="ko-KR" sz="1800"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G</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의 구조적 특성을 활용해 </a:t>
            </a:r>
            <a: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mS </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도출</a:t>
            </a:r>
            <a:endPar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p:txBody>
      </p:sp>
      <p:grpSp>
        <p:nvGrpSpPr>
          <p:cNvPr id="19" name="그룹 18"/>
          <p:cNvGrpSpPr/>
          <p:nvPr/>
        </p:nvGrpSpPr>
        <p:grpSpPr>
          <a:xfrm>
            <a:off x="4836825" y="3096339"/>
            <a:ext cx="1879177" cy="876329"/>
            <a:chOff x="4364490" y="1502722"/>
            <a:chExt cx="1879177" cy="876329"/>
          </a:xfrm>
        </p:grpSpPr>
        <p:pic>
          <p:nvPicPr>
            <p:cNvPr id="10" name="Google Shape;267;p44"/>
            <p:cNvPicPr preferRelativeResize="0"/>
            <p:nvPr/>
          </p:nvPicPr>
          <p:blipFill rotWithShape="1">
            <a:blip r:embed="rId3">
              <a:alphaModFix/>
            </a:blip>
            <a:srcRect r="87946"/>
            <a:stretch/>
          </p:blipFill>
          <p:spPr>
            <a:xfrm>
              <a:off x="4364490" y="1502722"/>
              <a:ext cx="664711" cy="876329"/>
            </a:xfrm>
            <a:prstGeom prst="rect">
              <a:avLst/>
            </a:prstGeom>
            <a:noFill/>
            <a:ln>
              <a:noFill/>
            </a:ln>
          </p:spPr>
        </p:pic>
        <p:pic>
          <p:nvPicPr>
            <p:cNvPr id="11" name="Google Shape;267;p44"/>
            <p:cNvPicPr preferRelativeResize="0"/>
            <p:nvPr/>
          </p:nvPicPr>
          <p:blipFill rotWithShape="1">
            <a:blip r:embed="rId3">
              <a:alphaModFix/>
            </a:blip>
            <a:srcRect l="40950" r="37027"/>
            <a:stretch/>
          </p:blipFill>
          <p:spPr>
            <a:xfrm>
              <a:off x="5029201" y="1502722"/>
              <a:ext cx="1214466" cy="876329"/>
            </a:xfrm>
            <a:prstGeom prst="rect">
              <a:avLst/>
            </a:prstGeom>
            <a:noFill/>
            <a:ln>
              <a:noFill/>
            </a:ln>
          </p:spPr>
        </p:pic>
      </p:grpSp>
      <p:grpSp>
        <p:nvGrpSpPr>
          <p:cNvPr id="3" name="그룹 2"/>
          <p:cNvGrpSpPr/>
          <p:nvPr/>
        </p:nvGrpSpPr>
        <p:grpSpPr>
          <a:xfrm>
            <a:off x="2184425" y="2889151"/>
            <a:ext cx="2741818" cy="1305592"/>
            <a:chOff x="-2775560" y="2462947"/>
            <a:chExt cx="2741818" cy="1305592"/>
          </a:xfrm>
        </p:grpSpPr>
        <p:grpSp>
          <p:nvGrpSpPr>
            <p:cNvPr id="12" name="그룹 11"/>
            <p:cNvGrpSpPr/>
            <p:nvPr/>
          </p:nvGrpSpPr>
          <p:grpSpPr>
            <a:xfrm>
              <a:off x="-2775560" y="2462947"/>
              <a:ext cx="2741818" cy="1305592"/>
              <a:chOff x="994730" y="2872786"/>
              <a:chExt cx="1757845" cy="1323439"/>
            </a:xfrm>
          </p:grpSpPr>
          <p:sp>
            <p:nvSpPr>
              <p:cNvPr id="13" name="TextBox 12"/>
              <p:cNvSpPr txBox="1"/>
              <p:nvPr/>
            </p:nvSpPr>
            <p:spPr>
              <a:xfrm>
                <a:off x="1285507" y="2872786"/>
                <a:ext cx="1467068" cy="1323439"/>
              </a:xfrm>
              <a:prstGeom prst="rect">
                <a:avLst/>
              </a:prstGeom>
              <a:noFill/>
            </p:spPr>
            <p:txBody>
              <a:bodyPr wrap="none" rtlCol="0">
                <a:spAutoFit/>
              </a:bodyPr>
              <a:lstStyle/>
              <a:p>
                <a:pPr algn="ctr"/>
                <a:r>
                  <a:rPr lang="en-US" altLang="ko-KR" sz="2000">
                    <a:latin typeface="Times New Roman" panose="02020603050405020304" pitchFamily="18" charset="0"/>
                    <a:ea typeface="Cambria Math" panose="02040503050406030204" pitchFamily="18" charset="0"/>
                    <a:cs typeface="Times New Roman" panose="02020603050405020304" pitchFamily="18" charset="0"/>
                  </a:rPr>
                  <a:t>1 0 0 0 1 1 0</a:t>
                </a:r>
              </a:p>
              <a:p>
                <a:pPr algn="ctr"/>
                <a:r>
                  <a:rPr lang="en-US" altLang="ko-KR" sz="2000">
                    <a:latin typeface="Times New Roman" panose="02020603050405020304" pitchFamily="18" charset="0"/>
                    <a:ea typeface="Cambria Math" panose="02040503050406030204" pitchFamily="18" charset="0"/>
                    <a:cs typeface="Times New Roman" panose="02020603050405020304" pitchFamily="18" charset="0"/>
                  </a:rPr>
                  <a:t>0 1 0 0 1 0 1</a:t>
                </a:r>
              </a:p>
              <a:p>
                <a:pPr algn="ctr"/>
                <a:r>
                  <a:rPr lang="en-US" altLang="ko-KR" sz="2000">
                    <a:latin typeface="Times New Roman" panose="02020603050405020304" pitchFamily="18" charset="0"/>
                    <a:ea typeface="Cambria Math" panose="02040503050406030204" pitchFamily="18" charset="0"/>
                    <a:cs typeface="Times New Roman" panose="02020603050405020304" pitchFamily="18" charset="0"/>
                  </a:rPr>
                  <a:t>0 0 1 0 0 1 1</a:t>
                </a:r>
              </a:p>
              <a:p>
                <a:pPr algn="ctr"/>
                <a:r>
                  <a:rPr lang="en-US" altLang="ko-KR" sz="2000">
                    <a:latin typeface="Times New Roman" panose="02020603050405020304" pitchFamily="18" charset="0"/>
                    <a:ea typeface="Cambria Math" panose="02040503050406030204" pitchFamily="18" charset="0"/>
                    <a:cs typeface="Times New Roman" panose="02020603050405020304" pitchFamily="18" charset="0"/>
                  </a:rPr>
                  <a:t>0 0 0 1 1 1 1</a:t>
                </a:r>
                <a:endParaRPr lang="ko-KR" altLang="en-US" sz="2000">
                  <a:latin typeface="Times New Roman" panose="02020603050405020304" pitchFamily="18" charset="0"/>
                  <a:cs typeface="Times New Roman" panose="02020603050405020304" pitchFamily="18" charset="0"/>
                </a:endParaRPr>
              </a:p>
            </p:txBody>
          </p:sp>
          <p:sp>
            <p:nvSpPr>
              <p:cNvPr id="14" name="TextBox 13"/>
              <p:cNvSpPr txBox="1"/>
              <p:nvPr/>
            </p:nvSpPr>
            <p:spPr>
              <a:xfrm>
                <a:off x="994730" y="3334451"/>
                <a:ext cx="736099" cy="400110"/>
              </a:xfrm>
              <a:prstGeom prst="rect">
                <a:avLst/>
              </a:prstGeom>
              <a:noFill/>
            </p:spPr>
            <p:txBody>
              <a:bodyPr wrap="none" rtlCol="0">
                <a:spAutoFit/>
              </a:bodyPr>
              <a:lstStyle/>
              <a:p>
                <a:pPr algn="ctr"/>
                <a:r>
                  <a:rPr lang="en-US" altLang="ko-KR" sz="2000" i="1">
                    <a:latin typeface="Times New Roman" panose="02020603050405020304" pitchFamily="18" charset="0"/>
                    <a:ea typeface="Cambria Math" panose="02040503050406030204" pitchFamily="18" charset="0"/>
                    <a:cs typeface="Times New Roman" panose="02020603050405020304" pitchFamily="18" charset="0"/>
                  </a:rPr>
                  <a:t>G  = </a:t>
                </a:r>
                <a:endParaRPr lang="ko-KR" altLang="en-US" sz="2000" i="1">
                  <a:latin typeface="Times New Roman" panose="02020603050405020304" pitchFamily="18" charset="0"/>
                  <a:cs typeface="Times New Roman" panose="02020603050405020304" pitchFamily="18" charset="0"/>
                </a:endParaRPr>
              </a:p>
            </p:txBody>
          </p:sp>
        </p:grpSp>
        <p:sp>
          <p:nvSpPr>
            <p:cNvPr id="2" name="모서리가 둥근 직사각형 1"/>
            <p:cNvSpPr/>
            <p:nvPr/>
          </p:nvSpPr>
          <p:spPr>
            <a:xfrm>
              <a:off x="-1859279" y="2462947"/>
              <a:ext cx="782320" cy="1305592"/>
            </a:xfrm>
            <a:prstGeom prst="roundRect">
              <a:avLst>
                <a:gd name="adj" fmla="val 627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직사각형 14"/>
          <p:cNvSpPr/>
          <p:nvPr/>
        </p:nvSpPr>
        <p:spPr>
          <a:xfrm>
            <a:off x="656349" y="3319545"/>
            <a:ext cx="1505540" cy="400110"/>
          </a:xfrm>
          <a:prstGeom prst="rect">
            <a:avLst/>
          </a:prstGeom>
        </p:spPr>
        <p:txBody>
          <a:bodyPr wrap="none">
            <a:spAutoFit/>
          </a:bodyPr>
          <a:lstStyle/>
          <a:p>
            <a:r>
              <a:rPr lang="en-US" altLang="ko-KR" sz="2000" i="1">
                <a:latin typeface="Times New Roman" panose="02020603050405020304" pitchFamily="18" charset="0"/>
                <a:cs typeface="Times New Roman" panose="02020603050405020304" pitchFamily="18" charset="0"/>
              </a:rPr>
              <a:t>mS =</a:t>
            </a:r>
            <a:r>
              <a:rPr lang="en-US" altLang="ko-KR" sz="2000">
                <a:latin typeface="Times New Roman" panose="02020603050405020304" pitchFamily="18" charset="0"/>
                <a:cs typeface="Times New Roman" panose="02020603050405020304" pitchFamily="18" charset="0"/>
              </a:rPr>
              <a:t> 1 0 0 0</a:t>
            </a:r>
            <a:endParaRPr lang="ko-KR" altLang="en-US" sz="2000"/>
          </a:p>
        </p:txBody>
      </p:sp>
      <p:sp>
        <p:nvSpPr>
          <p:cNvPr id="20" name="직사각형 19"/>
          <p:cNvSpPr/>
          <p:nvPr/>
        </p:nvSpPr>
        <p:spPr>
          <a:xfrm>
            <a:off x="2133600" y="1188720"/>
            <a:ext cx="777164" cy="27432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lvl="0"/>
            <a:r>
              <a:rPr lang="en-US" altLang="ko"/>
              <a:t>McEliece </a:t>
            </a:r>
            <a:r>
              <a:rPr lang="ko-KR" altLang="en-US"/>
              <a:t>복호화</a:t>
            </a:r>
            <a:r>
              <a:rPr lang="ko"/>
              <a:t> - </a:t>
            </a:r>
            <a:r>
              <a:rPr lang="ko">
                <a:latin typeface="Arial"/>
                <a:ea typeface="Arial"/>
                <a:cs typeface="Arial"/>
                <a:sym typeface="Arial"/>
              </a:rPr>
              <a:t>Decoding &amp; Decryption</a:t>
            </a:r>
            <a:endParaRPr/>
          </a:p>
        </p:txBody>
      </p:sp>
      <p:sp>
        <p:nvSpPr>
          <p:cNvPr id="9" name="TextBox 8"/>
          <p:cNvSpPr txBox="1"/>
          <p:nvPr/>
        </p:nvSpPr>
        <p:spPr>
          <a:xfrm>
            <a:off x="332977" y="1020565"/>
            <a:ext cx="4756430" cy="13388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1800" i="1">
                <a:latin typeface="Times New Roman" panose="02020603050405020304" pitchFamily="18" charset="0"/>
                <a:cs typeface="Times New Roman" panose="02020603050405020304" pitchFamily="18" charset="0"/>
              </a:rPr>
              <a:t>mS =</a:t>
            </a:r>
            <a:r>
              <a:rPr lang="en-US" altLang="ko-KR" sz="1800">
                <a:latin typeface="Times New Roman" panose="02020603050405020304" pitchFamily="18" charset="0"/>
                <a:cs typeface="Times New Roman" panose="02020603050405020304" pitchFamily="18" charset="0"/>
              </a:rPr>
              <a:t> 1 0 0 0</a:t>
            </a:r>
            <a:endParaRPr lang="en-US" altLang="ko-KR" sz="1800">
              <a:solidFill>
                <a:schemeClr val="tx1"/>
              </a:solidFill>
              <a:latin typeface="+mn-ea"/>
              <a:ea typeface="+mn-ea"/>
              <a:cs typeface="Times New Roman" panose="02020603050405020304" pitchFamily="18" charset="0"/>
              <a:sym typeface="Wingdings" panose="05000000000000000000" pitchFamily="2" charset="2"/>
            </a:endParaRPr>
          </a:p>
          <a:p>
            <a:pPr marL="285750" indent="-285750">
              <a:lnSpc>
                <a:spcPct val="150000"/>
              </a:lnSpc>
              <a:buFont typeface="Arial" panose="020B0604020202020204" pitchFamily="34" charset="0"/>
              <a:buChar char="•"/>
            </a:pPr>
            <a: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는 가역행렬</a:t>
            </a:r>
            <a:endPar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nSpc>
                <a:spcPct val="150000"/>
              </a:lnSpc>
              <a:buFont typeface="Arial" panose="020B0604020202020204" pitchFamily="34" charset="0"/>
              <a:buChar char="•"/>
            </a:pPr>
            <a: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a:t>
            </a:r>
            <a:r>
              <a:rPr lang="en-US" altLang="ko-KR" sz="1800" baseline="300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-1 </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을</a:t>
            </a:r>
            <a: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우측에 곱하여 원본 메시지 </a:t>
            </a:r>
            <a:r>
              <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a:t>
            </a:r>
            <a:r>
              <a:rPr lang="ko-KR" altLang="en-US"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을 획득</a:t>
            </a:r>
            <a:endParaRPr lang="en-US" altLang="ko-KR" sz="180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p:txBody>
      </p:sp>
      <p:grpSp>
        <p:nvGrpSpPr>
          <p:cNvPr id="4" name="그룹 3"/>
          <p:cNvGrpSpPr/>
          <p:nvPr/>
        </p:nvGrpSpPr>
        <p:grpSpPr>
          <a:xfrm>
            <a:off x="695763" y="2643276"/>
            <a:ext cx="3877023" cy="1323439"/>
            <a:chOff x="695763" y="2694486"/>
            <a:chExt cx="3877023" cy="1323439"/>
          </a:xfrm>
        </p:grpSpPr>
        <p:grpSp>
          <p:nvGrpSpPr>
            <p:cNvPr id="16" name="그룹 15"/>
            <p:cNvGrpSpPr/>
            <p:nvPr/>
          </p:nvGrpSpPr>
          <p:grpSpPr>
            <a:xfrm>
              <a:off x="695763" y="2694486"/>
              <a:ext cx="1646925" cy="1323439"/>
              <a:chOff x="830580" y="2615326"/>
              <a:chExt cx="1646925" cy="1323439"/>
            </a:xfrm>
          </p:grpSpPr>
          <p:sp>
            <p:nvSpPr>
              <p:cNvPr id="17" name="TextBox 16"/>
              <p:cNvSpPr txBox="1"/>
              <p:nvPr/>
            </p:nvSpPr>
            <p:spPr>
              <a:xfrm>
                <a:off x="1587518" y="2615326"/>
                <a:ext cx="889987" cy="1323439"/>
              </a:xfrm>
              <a:prstGeom prst="rect">
                <a:avLst/>
              </a:prstGeom>
              <a:noFill/>
            </p:spPr>
            <p:txBody>
              <a:bodyPr wrap="none" rtlCol="0">
                <a:spAutoFit/>
              </a:bodyPr>
              <a:lstStyle/>
              <a:p>
                <a:r>
                  <a:rPr lang="en-US" altLang="ko-KR" sz="2000">
                    <a:latin typeface="Times New Roman" panose="02020603050405020304" pitchFamily="18" charset="0"/>
                    <a:cs typeface="Times New Roman" panose="02020603050405020304" pitchFamily="18" charset="0"/>
                  </a:rPr>
                  <a:t>1 1 0 1</a:t>
                </a:r>
              </a:p>
              <a:p>
                <a:r>
                  <a:rPr lang="en-US" altLang="ko-KR" sz="2000">
                    <a:latin typeface="Times New Roman" panose="02020603050405020304" pitchFamily="18" charset="0"/>
                    <a:cs typeface="Times New Roman" panose="02020603050405020304" pitchFamily="18" charset="0"/>
                  </a:rPr>
                  <a:t>1 1 0 0</a:t>
                </a:r>
              </a:p>
              <a:p>
                <a:r>
                  <a:rPr lang="en-US" altLang="ko-KR" sz="2000">
                    <a:latin typeface="Times New Roman" panose="02020603050405020304" pitchFamily="18" charset="0"/>
                    <a:cs typeface="Times New Roman" panose="02020603050405020304" pitchFamily="18" charset="0"/>
                  </a:rPr>
                  <a:t>0 1 1 1</a:t>
                </a:r>
              </a:p>
              <a:p>
                <a:r>
                  <a:rPr lang="en-US" altLang="ko-KR" sz="2000">
                    <a:latin typeface="Times New Roman" panose="02020603050405020304" pitchFamily="18" charset="0"/>
                    <a:cs typeface="Times New Roman" panose="02020603050405020304" pitchFamily="18" charset="0"/>
                  </a:rPr>
                  <a:t>1 0 0 1</a:t>
                </a:r>
              </a:p>
            </p:txBody>
          </p:sp>
          <p:sp>
            <p:nvSpPr>
              <p:cNvPr id="18" name="TextBox 17"/>
              <p:cNvSpPr txBox="1"/>
              <p:nvPr/>
            </p:nvSpPr>
            <p:spPr>
              <a:xfrm>
                <a:off x="830580" y="3076991"/>
                <a:ext cx="821059" cy="400110"/>
              </a:xfrm>
              <a:prstGeom prst="rect">
                <a:avLst/>
              </a:prstGeom>
              <a:noFill/>
            </p:spPr>
            <p:txBody>
              <a:bodyPr wrap="none" rtlCol="0">
                <a:spAutoFit/>
              </a:bodyPr>
              <a:lstStyle/>
              <a:p>
                <a:r>
                  <a:rPr lang="en-US" altLang="ko-KR" sz="2000" i="1">
                    <a:latin typeface="Times New Roman" panose="02020603050405020304" pitchFamily="18" charset="0"/>
                    <a:ea typeface="Cambria Math" panose="02040503050406030204" pitchFamily="18" charset="0"/>
                    <a:cs typeface="Times New Roman" panose="02020603050405020304" pitchFamily="18" charset="0"/>
                  </a:rPr>
                  <a:t>S</a:t>
                </a:r>
                <a:r>
                  <a:rPr lang="en-US" altLang="ko-KR" sz="2000" i="1" baseline="30000">
                    <a:latin typeface="Times New Roman" panose="02020603050405020304" pitchFamily="18" charset="0"/>
                    <a:ea typeface="Cambria Math" panose="02040503050406030204" pitchFamily="18" charset="0"/>
                    <a:cs typeface="Times New Roman" panose="02020603050405020304" pitchFamily="18" charset="0"/>
                  </a:rPr>
                  <a:t>-1</a:t>
                </a:r>
                <a:r>
                  <a:rPr lang="en-US" altLang="ko-KR" sz="2000" i="1">
                    <a:latin typeface="Times New Roman" panose="02020603050405020304" pitchFamily="18" charset="0"/>
                    <a:ea typeface="Cambria Math" panose="02040503050406030204" pitchFamily="18" charset="0"/>
                    <a:cs typeface="Times New Roman" panose="02020603050405020304" pitchFamily="18" charset="0"/>
                  </a:rPr>
                  <a:t>  = </a:t>
                </a:r>
                <a:endParaRPr lang="ko-KR" altLang="en-US" sz="2000" i="1">
                  <a:latin typeface="Times New Roman" panose="02020603050405020304" pitchFamily="18" charset="0"/>
                  <a:cs typeface="Times New Roman" panose="02020603050405020304" pitchFamily="18" charset="0"/>
                </a:endParaRPr>
              </a:p>
            </p:txBody>
          </p:sp>
        </p:grpSp>
        <p:sp>
          <p:nvSpPr>
            <p:cNvPr id="21" name="TextBox 20"/>
            <p:cNvSpPr txBox="1"/>
            <p:nvPr/>
          </p:nvSpPr>
          <p:spPr>
            <a:xfrm>
              <a:off x="2209639" y="3156151"/>
              <a:ext cx="2363147" cy="400110"/>
            </a:xfrm>
            <a:prstGeom prst="rect">
              <a:avLst/>
            </a:prstGeom>
            <a:noFill/>
          </p:spPr>
          <p:txBody>
            <a:bodyPr wrap="none" rtlCol="0">
              <a:spAutoFit/>
            </a:bodyPr>
            <a:lstStyle/>
            <a:p>
              <a:r>
                <a:rPr lang="en-US" altLang="ko-KR" sz="2000">
                  <a:latin typeface="Times New Roman" panose="02020603050405020304" pitchFamily="18" charset="0"/>
                  <a:ea typeface="Cambria Math" panose="02040503050406030204" pitchFamily="18" charset="0"/>
                  <a:cs typeface="Times New Roman" panose="02020603050405020304" pitchFamily="18" charset="0"/>
                </a:rPr>
                <a:t>  = </a:t>
              </a:r>
              <a:r>
                <a:rPr lang="en-US" altLang="ko-KR" sz="2000" i="1">
                  <a:latin typeface="Times New Roman" panose="02020603050405020304" pitchFamily="18" charset="0"/>
                  <a:ea typeface="Cambria Math" panose="02040503050406030204" pitchFamily="18" charset="0"/>
                  <a:cs typeface="Times New Roman" panose="02020603050405020304" pitchFamily="18" charset="0"/>
                </a:rPr>
                <a:t> mS</a:t>
              </a:r>
              <a:r>
                <a:rPr lang="en-US" altLang="ko-KR" sz="2000" i="1">
                  <a:latin typeface="Times New Roman" panose="02020603050405020304" pitchFamily="18" charset="0"/>
                  <a:cs typeface="Times New Roman" panose="02020603050405020304" pitchFamily="18" charset="0"/>
                </a:rPr>
                <a:t> ∙ S</a:t>
              </a:r>
              <a:r>
                <a:rPr lang="en-US" altLang="ko-KR" sz="2000" i="1" baseline="30000">
                  <a:latin typeface="Times New Roman" panose="02020603050405020304" pitchFamily="18" charset="0"/>
                  <a:cs typeface="Times New Roman" panose="02020603050405020304" pitchFamily="18" charset="0"/>
                </a:rPr>
                <a:t>-1</a:t>
              </a:r>
              <a:r>
                <a:rPr lang="en-US" altLang="ko-KR" sz="2000" baseline="30000">
                  <a:latin typeface="Times New Roman" panose="02020603050405020304" pitchFamily="18" charset="0"/>
                  <a:cs typeface="Times New Roman" panose="02020603050405020304" pitchFamily="18" charset="0"/>
                </a:rPr>
                <a:t>  </a:t>
              </a:r>
              <a:r>
                <a:rPr lang="en-US" altLang="ko-KR" sz="2000">
                  <a:latin typeface="Times New Roman" panose="02020603050405020304" pitchFamily="18" charset="0"/>
                  <a:cs typeface="Times New Roman" panose="02020603050405020304" pitchFamily="18" charset="0"/>
                </a:rPr>
                <a:t>= </a:t>
              </a:r>
              <a:r>
                <a:rPr lang="en-US" altLang="ko-KR" sz="2000">
                  <a:latin typeface="Times New Roman" panose="02020603050405020304" pitchFamily="18" charset="0"/>
                  <a:ea typeface="Cambria Math" panose="02040503050406030204" pitchFamily="18" charset="0"/>
                  <a:cs typeface="Times New Roman" panose="02020603050405020304" pitchFamily="18" charset="0"/>
                </a:rPr>
                <a:t>1 1 0 1</a:t>
              </a:r>
              <a:endParaRPr lang="ko-KR" altLang="en-US" sz="2000">
                <a:latin typeface="Times New Roman" panose="02020603050405020304" pitchFamily="18" charset="0"/>
                <a:cs typeface="Times New Roman" panose="02020603050405020304" pitchFamily="18" charset="0"/>
              </a:endParaRPr>
            </a:p>
          </p:txBody>
        </p:sp>
      </p:grpSp>
      <p:sp>
        <p:nvSpPr>
          <p:cNvPr id="22" name="TextBox 21"/>
          <p:cNvSpPr txBox="1"/>
          <p:nvPr/>
        </p:nvSpPr>
        <p:spPr>
          <a:xfrm>
            <a:off x="695763" y="4228325"/>
            <a:ext cx="1441420" cy="400110"/>
          </a:xfrm>
          <a:prstGeom prst="rect">
            <a:avLst/>
          </a:prstGeom>
          <a:noFill/>
        </p:spPr>
        <p:txBody>
          <a:bodyPr wrap="none" rtlCol="0">
            <a:spAutoFit/>
          </a:bodyPr>
          <a:lstStyle/>
          <a:p>
            <a:r>
              <a:rPr lang="en-US" altLang="ko-KR" sz="2000" i="1">
                <a:latin typeface="Times New Roman" panose="02020603050405020304" pitchFamily="18" charset="0"/>
                <a:ea typeface="Cambria Math" panose="02040503050406030204" pitchFamily="18" charset="0"/>
                <a:cs typeface="Times New Roman" panose="02020603050405020304" pitchFamily="18" charset="0"/>
              </a:rPr>
              <a:t>m  = </a:t>
            </a:r>
            <a:r>
              <a:rPr lang="en-US" altLang="ko-KR" sz="2000">
                <a:latin typeface="Times New Roman" panose="02020603050405020304" pitchFamily="18" charset="0"/>
                <a:ea typeface="Cambria Math" panose="02040503050406030204" pitchFamily="18" charset="0"/>
                <a:cs typeface="Times New Roman" panose="02020603050405020304" pitchFamily="18" charset="0"/>
              </a:rPr>
              <a:t>1 1 0 1</a:t>
            </a:r>
            <a:endParaRPr lang="ko-KR" altLang="en-US" sz="2000">
              <a:latin typeface="Times New Roman" panose="02020603050405020304" pitchFamily="18" charset="0"/>
              <a:cs typeface="Times New Roman" panose="02020603050405020304" pitchFamily="18" charset="0"/>
            </a:endParaRPr>
          </a:p>
        </p:txBody>
      </p:sp>
      <p:cxnSp>
        <p:nvCxnSpPr>
          <p:cNvPr id="6" name="직선 연결선 5"/>
          <p:cNvCxnSpPr/>
          <p:nvPr/>
        </p:nvCxnSpPr>
        <p:spPr>
          <a:xfrm>
            <a:off x="695763" y="4628435"/>
            <a:ext cx="14414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1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3"/>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선형 이진 부호</a:t>
            </a:r>
            <a:endParaRPr/>
          </a:p>
        </p:txBody>
      </p:sp>
      <p:sp>
        <p:nvSpPr>
          <p:cNvPr id="330" name="Google Shape;330;p53"/>
          <p:cNvSpPr txBox="1">
            <a:spLocks noGrp="1"/>
          </p:cNvSpPr>
          <p:nvPr>
            <p:ph type="body" idx="1"/>
          </p:nvPr>
        </p:nvSpPr>
        <p:spPr>
          <a:xfrm>
            <a:off x="308375" y="937588"/>
            <a:ext cx="8682300" cy="37932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None/>
            </a:pPr>
            <a:r>
              <a:rPr lang="ko" sz="1700" b="1"/>
              <a:t>Parameter: [</a:t>
            </a:r>
            <a:r>
              <a:rPr lang="ko" sz="1700" b="1" i="1"/>
              <a:t>n, k, d</a:t>
            </a:r>
            <a:r>
              <a:rPr lang="ko" sz="1700" b="1"/>
              <a:t>]</a:t>
            </a:r>
            <a:endParaRPr sz="1700" b="1"/>
          </a:p>
          <a:p>
            <a:pPr marL="0" lvl="0" indent="0" algn="l" rtl="0">
              <a:lnSpc>
                <a:spcPct val="150000"/>
              </a:lnSpc>
              <a:spcBef>
                <a:spcPts val="800"/>
              </a:spcBef>
              <a:spcAft>
                <a:spcPts val="0"/>
              </a:spcAft>
              <a:buNone/>
            </a:pPr>
            <a:r>
              <a:rPr lang="ko" sz="1700">
                <a:solidFill>
                  <a:schemeClr val="tx1"/>
                </a:solidFill>
              </a:rPr>
              <a:t>minimum weight</a:t>
            </a:r>
            <a:r>
              <a:rPr lang="ko" sz="1700"/>
              <a:t>가 </a:t>
            </a:r>
            <a:r>
              <a:rPr lang="ko" sz="1700" i="1"/>
              <a:t>d</a:t>
            </a:r>
            <a:r>
              <a:rPr lang="ko" sz="1700"/>
              <a:t>인 선형 이진 후보 [</a:t>
            </a:r>
            <a:r>
              <a:rPr lang="ko" sz="1700" b="1" i="1"/>
              <a:t>n, k</a:t>
            </a:r>
            <a:r>
              <a:rPr lang="ko" sz="1700"/>
              <a:t>]는 최대            의 오류를 수정할 수 있음</a:t>
            </a:r>
            <a:endParaRPr sz="1700"/>
          </a:p>
          <a:p>
            <a:pPr marL="0" lvl="0" indent="0" algn="l" rtl="0">
              <a:lnSpc>
                <a:spcPct val="150000"/>
              </a:lnSpc>
              <a:spcBef>
                <a:spcPts val="800"/>
              </a:spcBef>
              <a:spcAft>
                <a:spcPts val="0"/>
              </a:spcAft>
              <a:buNone/>
            </a:pPr>
            <a:r>
              <a:rPr lang="ko" sz="1700" b="1"/>
              <a:t>Definition:</a:t>
            </a:r>
            <a:endParaRPr sz="1700" b="1"/>
          </a:p>
          <a:p>
            <a:pPr marL="0" lvl="0" indent="0" algn="l" rtl="0">
              <a:lnSpc>
                <a:spcPct val="150000"/>
              </a:lnSpc>
              <a:spcBef>
                <a:spcPts val="800"/>
              </a:spcBef>
              <a:spcAft>
                <a:spcPts val="0"/>
              </a:spcAft>
              <a:buNone/>
            </a:pPr>
            <a:r>
              <a:rPr lang="ko" sz="1700"/>
              <a:t>[</a:t>
            </a:r>
            <a:r>
              <a:rPr lang="ko" sz="1700" b="1" i="1"/>
              <a:t>n, k</a:t>
            </a:r>
            <a:r>
              <a:rPr lang="ko" sz="1700"/>
              <a:t>] 는 F</a:t>
            </a:r>
            <a:r>
              <a:rPr lang="ko" sz="1700" baseline="-25000"/>
              <a:t>2</a:t>
            </a:r>
            <a:r>
              <a:rPr lang="ko" sz="1700"/>
              <a:t>에서의 </a:t>
            </a:r>
            <a:r>
              <a:rPr lang="ko" sz="1700" b="1"/>
              <a:t>k</a:t>
            </a:r>
            <a:r>
              <a:rPr lang="ko" sz="1700"/>
              <a:t> 선형 독립한 벡터들로 표현 가능</a:t>
            </a:r>
            <a:endParaRPr sz="1700"/>
          </a:p>
          <a:p>
            <a:pPr marL="0" lvl="0" indent="0" algn="l" rtl="0">
              <a:lnSpc>
                <a:spcPct val="150000"/>
              </a:lnSpc>
              <a:spcBef>
                <a:spcPts val="800"/>
              </a:spcBef>
              <a:spcAft>
                <a:spcPts val="0"/>
              </a:spcAft>
              <a:buNone/>
            </a:pPr>
            <a:r>
              <a:rPr lang="ko" sz="1700"/>
              <a:t>해당 </a:t>
            </a:r>
            <a:r>
              <a:rPr lang="ko" sz="1700" b="1" i="1"/>
              <a:t>k</a:t>
            </a:r>
            <a:r>
              <a:rPr lang="ko" sz="1700"/>
              <a:t> 벡터들을 </a:t>
            </a:r>
            <a:r>
              <a:rPr lang="ko" sz="1700" b="1" i="1"/>
              <a:t>k</a:t>
            </a:r>
            <a:r>
              <a:rPr lang="ko" sz="1700"/>
              <a:t> x </a:t>
            </a:r>
            <a:r>
              <a:rPr lang="ko" sz="1700" b="1" i="1"/>
              <a:t>n</a:t>
            </a:r>
            <a:r>
              <a:rPr lang="ko" sz="1700"/>
              <a:t>의 행렬로 사용 → Generator Matrix(</a:t>
            </a:r>
            <a:r>
              <a:rPr lang="ko" sz="1700" b="1" i="1"/>
              <a:t>G </a:t>
            </a:r>
            <a:r>
              <a:rPr lang="ko" sz="1700"/>
              <a:t>)</a:t>
            </a:r>
            <a:endParaRPr sz="1700"/>
          </a:p>
          <a:p>
            <a:pPr marL="0" lvl="0" indent="0" algn="l" rtl="0">
              <a:lnSpc>
                <a:spcPct val="150000"/>
              </a:lnSpc>
              <a:spcBef>
                <a:spcPts val="800"/>
              </a:spcBef>
              <a:spcAft>
                <a:spcPts val="0"/>
              </a:spcAft>
              <a:buNone/>
            </a:pPr>
            <a:r>
              <a:rPr lang="ko" sz="1700"/>
              <a:t>코드 내의 모든 벡터들을 generator matrix 행들의 선형조합으로 생성 가</a:t>
            </a:r>
            <a:r>
              <a:rPr lang="ko-KR" altLang="en-US" sz="1700"/>
              <a:t>능</a:t>
            </a:r>
            <a:endParaRPr lang="en-US" altLang="ko" sz="1700"/>
          </a:p>
        </p:txBody>
      </p:sp>
      <p:pic>
        <p:nvPicPr>
          <p:cNvPr id="331" name="Google Shape;331;p53"/>
          <p:cNvPicPr preferRelativeResize="0"/>
          <p:nvPr/>
        </p:nvPicPr>
        <p:blipFill rotWithShape="1">
          <a:blip r:embed="rId3">
            <a:alphaModFix/>
          </a:blip>
          <a:srcRect l="53652" t="11498" r="39257" b="77004"/>
          <a:stretch/>
        </p:blipFill>
        <p:spPr>
          <a:xfrm>
            <a:off x="5693445" y="1574800"/>
            <a:ext cx="682884" cy="3962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이진 선형 부호</a:t>
            </a:r>
            <a:endParaRPr/>
          </a:p>
        </p:txBody>
      </p:sp>
      <p:pic>
        <p:nvPicPr>
          <p:cNvPr id="337" name="Google Shape;337;p54"/>
          <p:cNvPicPr preferRelativeResize="0"/>
          <p:nvPr/>
        </p:nvPicPr>
        <p:blipFill>
          <a:blip r:embed="rId3">
            <a:alphaModFix/>
          </a:blip>
          <a:stretch>
            <a:fillRect/>
          </a:stretch>
        </p:blipFill>
        <p:spPr>
          <a:xfrm>
            <a:off x="152400" y="879710"/>
            <a:ext cx="8542869" cy="41113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p:nvPr/>
        </p:nvSpPr>
        <p:spPr>
          <a:xfrm>
            <a:off x="1528188" y="2248650"/>
            <a:ext cx="6087625" cy="6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altLang="ko" sz="3800">
                <a:solidFill>
                  <a:schemeClr val="dk1"/>
                </a:solidFill>
                <a:latin typeface="Malgun Gothic"/>
                <a:ea typeface="Malgun Gothic"/>
                <a:cs typeface="Malgun Gothic"/>
                <a:sym typeface="Malgun Gothic"/>
              </a:rPr>
              <a:t>Code-based Cryptography</a:t>
            </a:r>
            <a:endParaRPr sz="1100"/>
          </a:p>
        </p:txBody>
      </p:sp>
      <p:sp>
        <p:nvSpPr>
          <p:cNvPr id="168" name="Google Shape;168;p30"/>
          <p:cNvSpPr/>
          <p:nvPr/>
        </p:nvSpPr>
        <p:spPr>
          <a:xfrm>
            <a:off x="225025" y="117875"/>
            <a:ext cx="8669100" cy="64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이진 선형 부호</a:t>
            </a:r>
            <a:endParaRPr/>
          </a:p>
        </p:txBody>
      </p:sp>
      <p:pic>
        <p:nvPicPr>
          <p:cNvPr id="343" name="Google Shape;343;p55"/>
          <p:cNvPicPr preferRelativeResize="0"/>
          <p:nvPr/>
        </p:nvPicPr>
        <p:blipFill>
          <a:blip r:embed="rId3">
            <a:alphaModFix/>
          </a:blip>
          <a:stretch>
            <a:fillRect/>
          </a:stretch>
        </p:blipFill>
        <p:spPr>
          <a:xfrm>
            <a:off x="152400" y="1043585"/>
            <a:ext cx="8839202" cy="32854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5"/>
          <p:cNvSpPr txBox="1"/>
          <p:nvPr/>
        </p:nvSpPr>
        <p:spPr>
          <a:xfrm>
            <a:off x="923763" y="2248650"/>
            <a:ext cx="7296475" cy="646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SzPts val="2100"/>
              <a:buNone/>
            </a:pPr>
            <a:r>
              <a:rPr lang="en-US" altLang="ko" sz="3000">
                <a:solidFill>
                  <a:srgbClr val="3A3838"/>
                </a:solidFill>
                <a:latin typeface="Malgun Gothic"/>
                <a:ea typeface="Malgun Gothic"/>
                <a:cs typeface="Malgun Gothic"/>
                <a:sym typeface="Malgun Gothic"/>
              </a:rPr>
              <a:t>Goppa &amp; </a:t>
            </a:r>
            <a:r>
              <a:rPr lang="ko" sz="3000">
                <a:solidFill>
                  <a:srgbClr val="3A3838"/>
                </a:solidFill>
                <a:latin typeface="Malgun Gothic"/>
                <a:ea typeface="Malgun Gothic"/>
                <a:cs typeface="Malgun Gothic"/>
                <a:sym typeface="Malgun Gothic"/>
              </a:rPr>
              <a:t>Information Set Decoding</a:t>
            </a:r>
            <a:endParaRPr sz="3000">
              <a:solidFill>
                <a:srgbClr val="3A3838"/>
              </a:solidFill>
              <a:latin typeface="Malgun Gothic"/>
              <a:ea typeface="Malgun Gothic"/>
              <a:cs typeface="Malgun Gothic"/>
              <a:sym typeface="Malgun Gothic"/>
            </a:endParaRPr>
          </a:p>
        </p:txBody>
      </p:sp>
      <p:sp>
        <p:nvSpPr>
          <p:cNvPr id="477" name="Google Shape;477;p75"/>
          <p:cNvSpPr/>
          <p:nvPr/>
        </p:nvSpPr>
        <p:spPr>
          <a:xfrm>
            <a:off x="225025" y="117875"/>
            <a:ext cx="8669100" cy="64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Definition of a </a:t>
            </a:r>
            <a:r>
              <a:rPr lang="en-US" altLang="ko-KR" sz="2250" dirty="0" err="1"/>
              <a:t>Goppa</a:t>
            </a:r>
            <a:r>
              <a:rPr lang="en-US" altLang="ko-KR" sz="2250" dirty="0"/>
              <a:t> Code</a:t>
            </a:r>
            <a:endParaRPr lang="ko-KR" altLang="en-US" sz="22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6317B-1C2C-CA49-9B2E-58E3D578DC8D}"/>
                  </a:ext>
                </a:extLst>
              </p:cNvPr>
              <p:cNvSpPr txBox="1"/>
              <p:nvPr/>
            </p:nvSpPr>
            <p:spPr>
              <a:xfrm>
                <a:off x="387627" y="969066"/>
                <a:ext cx="8666921" cy="3046988"/>
              </a:xfrm>
              <a:prstGeom prst="rect">
                <a:avLst/>
              </a:prstGeom>
              <a:noFill/>
            </p:spPr>
            <p:txBody>
              <a:bodyPr wrap="square" rtlCol="0">
                <a:spAutoFit/>
              </a:bodyPr>
              <a:lstStyle/>
              <a:p>
                <a:r>
                  <a:rPr kumimoji="1" lang="en-US" altLang="ko-KR" sz="1600" dirty="0">
                    <a:latin typeface="+mn-ea"/>
                  </a:rPr>
                  <a:t>Goppa </a:t>
                </a:r>
                <a:r>
                  <a:rPr kumimoji="1" lang="ko-KR" altLang="en-US" sz="1600" dirty="0">
                    <a:latin typeface="+mn-ea"/>
                  </a:rPr>
                  <a:t>코드 </a:t>
                </a:r>
                <a:r>
                  <a:rPr kumimoji="1" lang="en-US" altLang="ko-KR" sz="1600" dirty="0">
                    <a:latin typeface="+mn-ea"/>
                  </a:rPr>
                  <a:t>:	</a:t>
                </a:r>
                <a:r>
                  <a:rPr kumimoji="1" lang="ko-KR" altLang="en-US" sz="1600" dirty="0">
                    <a:latin typeface="+mn-ea"/>
                  </a:rPr>
                  <a:t>           </a:t>
                </a:r>
                <a:endParaRPr kumimoji="1" lang="en-US" altLang="ko-KR" sz="1600" dirty="0">
                  <a:latin typeface="+mn-ea"/>
                </a:endParaRPr>
              </a:p>
              <a:p>
                <a:endParaRPr kumimoji="1" lang="en-US" altLang="ko-KR" sz="1600" dirty="0">
                  <a:latin typeface="+mn-ea"/>
                </a:endParaRPr>
              </a:p>
              <a:p>
                <a:r>
                  <a:rPr kumimoji="1" lang="ko-KR" altLang="en-US" sz="1600" dirty="0" err="1">
                    <a:latin typeface="+mn-ea"/>
                  </a:rPr>
                  <a:t>갈루아</a:t>
                </a:r>
                <a:r>
                  <a:rPr kumimoji="1" lang="ko-KR" altLang="en-US" sz="1600" dirty="0">
                    <a:latin typeface="+mn-ea"/>
                  </a:rPr>
                  <a:t> 필드 </a:t>
                </a:r>
                <a:r>
                  <a:rPr kumimoji="1" lang="en-US" altLang="ko-KR" sz="1600" i="1" dirty="0">
                    <a:latin typeface="+mn-ea"/>
                  </a:rPr>
                  <a:t>GF</a:t>
                </a:r>
                <a:r>
                  <a:rPr kumimoji="1" lang="ko-KR" altLang="en-US" sz="1600" i="1" dirty="0">
                    <a:latin typeface="+mn-ea"/>
                  </a:rPr>
                  <a:t> </a:t>
                </a:r>
                <a:r>
                  <a:rPr kumimoji="1" lang="en-US" altLang="ko-KR" sz="1600" dirty="0">
                    <a:latin typeface="+mn-ea"/>
                  </a:rPr>
                  <a:t>(</a:t>
                </a:r>
                <a14:m>
                  <m:oMath xmlns:m="http://schemas.openxmlformats.org/officeDocument/2006/math">
                    <m:sSup>
                      <m:sSupPr>
                        <m:ctrlPr>
                          <a:rPr kumimoji="1" lang="en-US" altLang="ko-KR" sz="1600" i="1">
                            <a:latin typeface="Cambria Math" panose="02040503050406030204" pitchFamily="18" charset="0"/>
                          </a:rPr>
                        </m:ctrlPr>
                      </m:sSupPr>
                      <m:e>
                        <m:r>
                          <a:rPr kumimoji="1" lang="en-US" altLang="ko-KR" sz="1600" i="1">
                            <a:latin typeface="Cambria Math" panose="02040503050406030204" pitchFamily="18" charset="0"/>
                          </a:rPr>
                          <m:t>𝑞</m:t>
                        </m:r>
                      </m:e>
                      <m:sup>
                        <m:r>
                          <a:rPr kumimoji="1" lang="en-US" altLang="ko-KR" sz="1600" i="1">
                            <a:latin typeface="Cambria Math" panose="02040503050406030204" pitchFamily="18" charset="0"/>
                          </a:rPr>
                          <m:t>𝑚</m:t>
                        </m:r>
                      </m:sup>
                    </m:sSup>
                    <m:r>
                      <a:rPr kumimoji="1" lang="en-US" altLang="ko-KR" sz="1600" i="1">
                        <a:latin typeface="Cambria Math" panose="02040503050406030204" pitchFamily="18" charset="0"/>
                      </a:rPr>
                      <m:t>)</m:t>
                    </m:r>
                  </m:oMath>
                </a14:m>
                <a:r>
                  <a:rPr kumimoji="1" lang="ko-KR" altLang="en-US" sz="1600" dirty="0">
                    <a:latin typeface="+mn-ea"/>
                  </a:rPr>
                  <a:t> 상의 </a:t>
                </a:r>
                <a:r>
                  <a:rPr kumimoji="1" lang="en-US" altLang="ko-KR" sz="1600" i="1" dirty="0">
                    <a:latin typeface="+mn-ea"/>
                  </a:rPr>
                  <a:t>t</a:t>
                </a:r>
                <a:r>
                  <a:rPr kumimoji="1" lang="ko-KR" altLang="en-US" sz="1600" i="1" dirty="0">
                    <a:latin typeface="+mn-ea"/>
                  </a:rPr>
                  <a:t> </a:t>
                </a:r>
                <a:r>
                  <a:rPr kumimoji="1" lang="ko-KR" altLang="en-US" sz="1600" dirty="0">
                    <a:latin typeface="+mn-ea"/>
                  </a:rPr>
                  <a:t>차 다항식         </a:t>
                </a:r>
                <a:r>
                  <a:rPr kumimoji="1" lang="en-US" altLang="ko-KR" sz="1600" dirty="0">
                    <a:latin typeface="+mn-ea"/>
                  </a:rPr>
                  <a:t>,</a:t>
                </a:r>
                <a:r>
                  <a:rPr kumimoji="1" lang="ko-KR" altLang="en-US" sz="1600" dirty="0">
                    <a:latin typeface="+mn-ea"/>
                  </a:rPr>
                  <a:t> </a:t>
                </a:r>
                <a:r>
                  <a:rPr kumimoji="1" lang="en-US" altLang="ko-KR" sz="1600" dirty="0">
                    <a:latin typeface="+mn-ea"/>
                  </a:rPr>
                  <a:t>	</a:t>
                </a:r>
                <a:r>
                  <a:rPr kumimoji="1" lang="ko-KR" altLang="en-US" sz="1600" dirty="0">
                    <a:latin typeface="+mn-ea"/>
                  </a:rPr>
                  <a:t>                  에 의해 정의된다</a:t>
                </a:r>
                <a:r>
                  <a:rPr kumimoji="1" lang="en-US" altLang="ko-KR" sz="1600">
                    <a:latin typeface="+mn-ea"/>
                  </a:rPr>
                  <a:t>.</a:t>
                </a:r>
                <a:r>
                  <a:rPr kumimoji="1" lang="ko-KR" altLang="en-US" sz="1600">
                    <a:latin typeface="+mn-ea"/>
                  </a:rPr>
                  <a:t> </a:t>
                </a:r>
                <a:br>
                  <a:rPr kumimoji="1" lang="en-US" altLang="ko-KR" sz="1600">
                    <a:latin typeface="+mn-ea"/>
                  </a:rPr>
                </a:br>
                <a:r>
                  <a:rPr kumimoji="1" lang="en-US" altLang="ko-KR" sz="1600">
                    <a:latin typeface="+mn-ea"/>
                  </a:rPr>
                  <a:t>(</a:t>
                </a:r>
                <a:r>
                  <a:rPr kumimoji="1" lang="en-US" altLang="ko-KR" sz="1600" dirty="0">
                    <a:latin typeface="+mn-ea"/>
                  </a:rPr>
                  <a:t>q</a:t>
                </a:r>
                <a:r>
                  <a:rPr kumimoji="1" lang="ko-KR" altLang="en-US" sz="1600" dirty="0">
                    <a:latin typeface="+mn-ea"/>
                  </a:rPr>
                  <a:t>는 소수</a:t>
                </a:r>
                <a:r>
                  <a:rPr kumimoji="1" lang="en-US" altLang="ko-KR" sz="1600" dirty="0">
                    <a:latin typeface="+mn-ea"/>
                  </a:rPr>
                  <a:t>)</a:t>
                </a:r>
              </a:p>
              <a:p>
                <a:endParaRPr kumimoji="1" lang="en-US" altLang="ko-KR" sz="1600" dirty="0">
                  <a:latin typeface="+mn-ea"/>
                </a:endParaRPr>
              </a:p>
              <a:p>
                <a:endParaRPr kumimoji="1" lang="en-US" altLang="ko-KR" sz="1600" dirty="0">
                  <a:latin typeface="+mn-ea"/>
                </a:endParaRPr>
              </a:p>
              <a:p>
                <a:endParaRPr kumimoji="1" lang="en-US" altLang="ko-KR" sz="1600" dirty="0">
                  <a:latin typeface="+mn-ea"/>
                </a:endParaRPr>
              </a:p>
              <a:p>
                <a:endParaRPr kumimoji="1" lang="en-US" altLang="ko-KR" sz="1600" dirty="0">
                  <a:latin typeface="+mn-ea"/>
                </a:endParaRPr>
              </a:p>
              <a:p>
                <a:endParaRPr kumimoji="1" lang="en-US" altLang="ko-KR" sz="1600" dirty="0">
                  <a:latin typeface="+mn-ea"/>
                </a:endParaRPr>
              </a:p>
              <a:p>
                <a:endParaRPr kumimoji="1" lang="en-US" altLang="ko-KR" sz="1600" dirty="0">
                  <a:latin typeface="+mn-ea"/>
                </a:endParaRPr>
              </a:p>
              <a:p>
                <a:endParaRPr kumimoji="1" lang="en-US" altLang="ko-KR" sz="1600">
                  <a:latin typeface="+mn-ea"/>
                </a:endParaRPr>
              </a:p>
              <a:p>
                <a:r>
                  <a:rPr kumimoji="1" lang="en-US" altLang="ko-KR" sz="1600">
                    <a:latin typeface="+mn-ea"/>
                  </a:rPr>
                  <a:t>          </a:t>
                </a:r>
                <a14:m>
                  <m:oMath xmlns:m="http://schemas.openxmlformats.org/officeDocument/2006/math">
                    <m:r>
                      <a:rPr kumimoji="1" lang="en-US" altLang="ko-KR" sz="1600" i="1">
                        <a:latin typeface="Cambria Math" panose="02040503050406030204" pitchFamily="18" charset="0"/>
                      </a:rPr>
                      <m:t>≠</m:t>
                    </m:r>
                  </m:oMath>
                </a14:m>
                <a:r>
                  <a:rPr kumimoji="1" lang="en-US" altLang="ko-KR" sz="1600" dirty="0">
                    <a:latin typeface="+mn-ea"/>
                  </a:rPr>
                  <a:t> 0 </a:t>
                </a:r>
                <a:r>
                  <a:rPr kumimoji="1" lang="ko-KR" altLang="en-US" sz="1600">
                    <a:latin typeface="+mn-ea"/>
                  </a:rPr>
                  <a:t>인 모든</a:t>
                </a:r>
                <a:r>
                  <a:rPr kumimoji="1" lang="en-US" altLang="ko-KR" sz="1600">
                    <a:latin typeface="+mn-ea"/>
                  </a:rPr>
                  <a:t> </a:t>
                </a:r>
                <a:r>
                  <a:rPr kumimoji="1" lang="en-US" altLang="ko-KR" sz="1600" dirty="0">
                    <a:latin typeface="+mn-ea"/>
                  </a:rPr>
                  <a:t>	     </a:t>
                </a:r>
                <a:r>
                  <a:rPr kumimoji="1" lang="ko-KR" altLang="en-US" sz="1600" dirty="0">
                    <a:latin typeface="+mn-ea"/>
                  </a:rPr>
                  <a:t>와 </a:t>
                </a:r>
                <a:r>
                  <a:rPr kumimoji="1" lang="en-US" altLang="ko-KR" sz="1600" i="1" dirty="0">
                    <a:latin typeface="+mn-ea"/>
                  </a:rPr>
                  <a:t>GF(q</a:t>
                </a:r>
                <a:r>
                  <a:rPr kumimoji="1" lang="en-US" altLang="ko-KR" sz="1600" dirty="0">
                    <a:latin typeface="+mn-ea"/>
                  </a:rPr>
                  <a:t>)</a:t>
                </a:r>
                <a:r>
                  <a:rPr kumimoji="1" lang="ko-KR" altLang="en-US" sz="1600" dirty="0">
                    <a:latin typeface="+mn-ea"/>
                  </a:rPr>
                  <a:t> 상 벡터 </a:t>
                </a:r>
                <a:r>
                  <a:rPr kumimoji="1" lang="en-US" altLang="ko-KR" sz="1600" i="1" dirty="0">
                    <a:latin typeface="+mn-ea"/>
                  </a:rPr>
                  <a:t>c</a:t>
                </a:r>
                <a:r>
                  <a:rPr kumimoji="1" lang="ko-KR" altLang="en-US" sz="1600" dirty="0">
                    <a:latin typeface="+mn-ea"/>
                  </a:rPr>
                  <a:t> </a:t>
                </a:r>
                <a:r>
                  <a:rPr kumimoji="1" lang="en-US" altLang="ko-KR" sz="1600" dirty="0">
                    <a:latin typeface="+mn-ea"/>
                  </a:rPr>
                  <a:t>=</a:t>
                </a:r>
                <a:r>
                  <a:rPr kumimoji="1" lang="ko-KR" altLang="en-US" sz="1600" dirty="0">
                    <a:latin typeface="+mn-ea"/>
                  </a:rPr>
                  <a:t> </a:t>
                </a:r>
                <a:r>
                  <a:rPr kumimoji="1" lang="en-US" altLang="ko-KR" sz="1600" dirty="0">
                    <a:latin typeface="+mn-ea"/>
                  </a:rPr>
                  <a:t>(</a:t>
                </a:r>
                <a14:m>
                  <m:oMath xmlns:m="http://schemas.openxmlformats.org/officeDocument/2006/math">
                    <m:sSub>
                      <m:sSubPr>
                        <m:ctrlPr>
                          <a:rPr kumimoji="1" lang="en-US" altLang="ko-KR" sz="1600" i="1">
                            <a:latin typeface="Cambria Math" panose="02040503050406030204" pitchFamily="18" charset="0"/>
                          </a:rPr>
                        </m:ctrlPr>
                      </m:sSubPr>
                      <m:e>
                        <m:r>
                          <a:rPr kumimoji="1" lang="en-US" altLang="ko-KR" sz="1600" i="1">
                            <a:latin typeface="Cambria Math" panose="02040503050406030204" pitchFamily="18" charset="0"/>
                          </a:rPr>
                          <m:t>𝑐</m:t>
                        </m:r>
                      </m:e>
                      <m:sub>
                        <m:r>
                          <a:rPr kumimoji="1" lang="en-US" altLang="ko-KR" sz="1600" i="1">
                            <a:latin typeface="Cambria Math" panose="02040503050406030204" pitchFamily="18" charset="0"/>
                          </a:rPr>
                          <m:t>1</m:t>
                        </m:r>
                      </m:sub>
                    </m:sSub>
                    <m:r>
                      <a:rPr kumimoji="1" lang="en-US" altLang="ko-KR" sz="1600" i="1">
                        <a:latin typeface="Cambria Math" panose="02040503050406030204" pitchFamily="18" charset="0"/>
                      </a:rPr>
                      <m:t> , . . .</m:t>
                    </m:r>
                  </m:oMath>
                </a14:m>
                <a:r>
                  <a:rPr kumimoji="1" lang="en-US" altLang="ko-KR" sz="1600" dirty="0">
                    <a:latin typeface="+mn-ea"/>
                  </a:rPr>
                  <a:t> , </a:t>
                </a:r>
                <a14:m>
                  <m:oMath xmlns:m="http://schemas.openxmlformats.org/officeDocument/2006/math">
                    <m:sSub>
                      <m:sSubPr>
                        <m:ctrlPr>
                          <a:rPr kumimoji="1" lang="en-US" altLang="ko-KR" sz="1600" i="1">
                            <a:latin typeface="Cambria Math" panose="02040503050406030204" pitchFamily="18" charset="0"/>
                          </a:rPr>
                        </m:ctrlPr>
                      </m:sSubPr>
                      <m:e>
                        <m:r>
                          <a:rPr kumimoji="1" lang="en-US" altLang="ko-KR" sz="1600" i="1">
                            <a:latin typeface="Cambria Math" panose="02040503050406030204" pitchFamily="18" charset="0"/>
                          </a:rPr>
                          <m:t>𝑐</m:t>
                        </m:r>
                      </m:e>
                      <m:sub>
                        <m:r>
                          <a:rPr kumimoji="1" lang="en-US" altLang="ko-KR" sz="1600" i="1">
                            <a:latin typeface="Cambria Math" panose="02040503050406030204" pitchFamily="18" charset="0"/>
                          </a:rPr>
                          <m:t>𝑛</m:t>
                        </m:r>
                      </m:sub>
                    </m:sSub>
                  </m:oMath>
                </a14:m>
                <a:r>
                  <a:rPr kumimoji="1" lang="en-US" altLang="ko-KR" sz="1600" dirty="0">
                    <a:latin typeface="+mn-ea"/>
                  </a:rPr>
                  <a:t>)</a:t>
                </a:r>
                <a:r>
                  <a:rPr kumimoji="1" lang="ko-KR" altLang="en-US" sz="1600" dirty="0">
                    <a:latin typeface="+mn-ea"/>
                  </a:rPr>
                  <a:t>  로 다음 함수를 뽑아낸다</a:t>
                </a:r>
                <a:r>
                  <a:rPr kumimoji="1" lang="en-US" altLang="ko-KR" sz="1600" dirty="0">
                    <a:latin typeface="+mn-ea"/>
                  </a:rPr>
                  <a:t>.</a:t>
                </a:r>
              </a:p>
            </p:txBody>
          </p:sp>
        </mc:Choice>
        <mc:Fallback xmlns="">
          <p:sp>
            <p:nvSpPr>
              <p:cNvPr id="4" name="TextBox 3">
                <a:extLst>
                  <a:ext uri="{FF2B5EF4-FFF2-40B4-BE49-F238E27FC236}">
                    <a16:creationId xmlns:a16="http://schemas.microsoft.com/office/drawing/2014/main" id="{D4D6317B-1C2C-CA49-9B2E-58E3D578DC8D}"/>
                  </a:ext>
                </a:extLst>
              </p:cNvPr>
              <p:cNvSpPr txBox="1">
                <a:spLocks noRot="1" noChangeAspect="1" noMove="1" noResize="1" noEditPoints="1" noAdjustHandles="1" noChangeArrowheads="1" noChangeShapeType="1" noTextEdit="1"/>
              </p:cNvSpPr>
              <p:nvPr/>
            </p:nvSpPr>
            <p:spPr>
              <a:xfrm>
                <a:off x="387627" y="969066"/>
                <a:ext cx="8666921" cy="3046988"/>
              </a:xfrm>
              <a:prstGeom prst="rect">
                <a:avLst/>
              </a:prstGeom>
              <a:blipFill>
                <a:blip r:embed="rId2"/>
                <a:stretch>
                  <a:fillRect l="-422" t="-600" r="-422" b="-1600"/>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E1EE354E-D329-6F47-936C-C1FBAC3FE6A5}"/>
              </a:ext>
            </a:extLst>
          </p:cNvPr>
          <p:cNvPicPr>
            <a:picLocks noChangeAspect="1"/>
          </p:cNvPicPr>
          <p:nvPr/>
        </p:nvPicPr>
        <p:blipFill>
          <a:blip r:embed="rId3"/>
          <a:stretch>
            <a:fillRect/>
          </a:stretch>
        </p:blipFill>
        <p:spPr>
          <a:xfrm>
            <a:off x="1920352" y="939364"/>
            <a:ext cx="1338724" cy="416492"/>
          </a:xfrm>
          <a:prstGeom prst="rect">
            <a:avLst/>
          </a:prstGeom>
        </p:spPr>
      </p:pic>
      <p:pic>
        <p:nvPicPr>
          <p:cNvPr id="11" name="그림 10">
            <a:extLst>
              <a:ext uri="{FF2B5EF4-FFF2-40B4-BE49-F238E27FC236}">
                <a16:creationId xmlns:a16="http://schemas.microsoft.com/office/drawing/2014/main" id="{812AC571-BBB2-DD42-8904-B91BC20BA064}"/>
              </a:ext>
            </a:extLst>
          </p:cNvPr>
          <p:cNvPicPr>
            <a:picLocks noChangeAspect="1"/>
          </p:cNvPicPr>
          <p:nvPr/>
        </p:nvPicPr>
        <p:blipFill>
          <a:blip r:embed="rId4"/>
          <a:stretch>
            <a:fillRect/>
          </a:stretch>
        </p:blipFill>
        <p:spPr>
          <a:xfrm>
            <a:off x="4174434" y="1494168"/>
            <a:ext cx="347871" cy="242456"/>
          </a:xfrm>
          <a:prstGeom prst="rect">
            <a:avLst/>
          </a:prstGeom>
        </p:spPr>
      </p:pic>
      <p:pic>
        <p:nvPicPr>
          <p:cNvPr id="16" name="그림 15">
            <a:extLst>
              <a:ext uri="{FF2B5EF4-FFF2-40B4-BE49-F238E27FC236}">
                <a16:creationId xmlns:a16="http://schemas.microsoft.com/office/drawing/2014/main" id="{E4A4E91C-6217-9F46-AE2A-5EC3C8358E58}"/>
              </a:ext>
            </a:extLst>
          </p:cNvPr>
          <p:cNvPicPr>
            <a:picLocks noChangeAspect="1"/>
          </p:cNvPicPr>
          <p:nvPr/>
        </p:nvPicPr>
        <p:blipFill>
          <a:blip r:embed="rId5"/>
          <a:stretch>
            <a:fillRect/>
          </a:stretch>
        </p:blipFill>
        <p:spPr>
          <a:xfrm>
            <a:off x="4639045" y="1494168"/>
            <a:ext cx="1553034" cy="218089"/>
          </a:xfrm>
          <a:prstGeom prst="rect">
            <a:avLst/>
          </a:prstGeom>
        </p:spPr>
      </p:pic>
      <p:pic>
        <p:nvPicPr>
          <p:cNvPr id="17" name="그림 16">
            <a:extLst>
              <a:ext uri="{FF2B5EF4-FFF2-40B4-BE49-F238E27FC236}">
                <a16:creationId xmlns:a16="http://schemas.microsoft.com/office/drawing/2014/main" id="{5AF2F3A7-F206-5D4A-9E10-F296158B27CB}"/>
              </a:ext>
            </a:extLst>
          </p:cNvPr>
          <p:cNvPicPr>
            <a:picLocks noChangeAspect="1"/>
          </p:cNvPicPr>
          <p:nvPr/>
        </p:nvPicPr>
        <p:blipFill>
          <a:blip r:embed="rId6"/>
          <a:stretch>
            <a:fillRect/>
          </a:stretch>
        </p:blipFill>
        <p:spPr>
          <a:xfrm>
            <a:off x="1960107" y="1978257"/>
            <a:ext cx="4714628" cy="1228304"/>
          </a:xfrm>
          <a:prstGeom prst="rect">
            <a:avLst/>
          </a:prstGeom>
        </p:spPr>
      </p:pic>
      <p:pic>
        <p:nvPicPr>
          <p:cNvPr id="18" name="그림 17">
            <a:extLst>
              <a:ext uri="{FF2B5EF4-FFF2-40B4-BE49-F238E27FC236}">
                <a16:creationId xmlns:a16="http://schemas.microsoft.com/office/drawing/2014/main" id="{4C6DF8E3-8C88-9C48-85E6-671B96B64133}"/>
              </a:ext>
            </a:extLst>
          </p:cNvPr>
          <p:cNvPicPr>
            <a:picLocks noChangeAspect="1"/>
          </p:cNvPicPr>
          <p:nvPr/>
        </p:nvPicPr>
        <p:blipFill>
          <a:blip r:embed="rId7"/>
          <a:stretch>
            <a:fillRect/>
          </a:stretch>
        </p:blipFill>
        <p:spPr>
          <a:xfrm>
            <a:off x="566461" y="3679431"/>
            <a:ext cx="533083" cy="297296"/>
          </a:xfrm>
          <a:prstGeom prst="rect">
            <a:avLst/>
          </a:prstGeom>
        </p:spPr>
      </p:pic>
      <p:pic>
        <p:nvPicPr>
          <p:cNvPr id="19" name="그림 18">
            <a:extLst>
              <a:ext uri="{FF2B5EF4-FFF2-40B4-BE49-F238E27FC236}">
                <a16:creationId xmlns:a16="http://schemas.microsoft.com/office/drawing/2014/main" id="{A5BB2993-CE40-9143-BBF5-F8E36B68FB79}"/>
              </a:ext>
            </a:extLst>
          </p:cNvPr>
          <p:cNvPicPr>
            <a:picLocks noChangeAspect="1"/>
          </p:cNvPicPr>
          <p:nvPr/>
        </p:nvPicPr>
        <p:blipFill>
          <a:blip r:embed="rId8"/>
          <a:stretch>
            <a:fillRect/>
          </a:stretch>
        </p:blipFill>
        <p:spPr>
          <a:xfrm>
            <a:off x="2589714" y="3671510"/>
            <a:ext cx="898562" cy="291741"/>
          </a:xfrm>
          <a:prstGeom prst="rect">
            <a:avLst/>
          </a:prstGeom>
        </p:spPr>
      </p:pic>
      <p:pic>
        <p:nvPicPr>
          <p:cNvPr id="20" name="그림 19">
            <a:extLst>
              <a:ext uri="{FF2B5EF4-FFF2-40B4-BE49-F238E27FC236}">
                <a16:creationId xmlns:a16="http://schemas.microsoft.com/office/drawing/2014/main" id="{EB1C0A08-633F-704C-B686-C47A4981D37D}"/>
              </a:ext>
            </a:extLst>
          </p:cNvPr>
          <p:cNvPicPr>
            <a:picLocks noChangeAspect="1"/>
          </p:cNvPicPr>
          <p:nvPr/>
        </p:nvPicPr>
        <p:blipFill>
          <a:blip r:embed="rId9"/>
          <a:stretch>
            <a:fillRect/>
          </a:stretch>
        </p:blipFill>
        <p:spPr>
          <a:xfrm>
            <a:off x="3198202" y="4158287"/>
            <a:ext cx="2238438" cy="674598"/>
          </a:xfrm>
          <a:prstGeom prst="rect">
            <a:avLst/>
          </a:prstGeom>
        </p:spPr>
      </p:pic>
    </p:spTree>
    <p:extLst>
      <p:ext uri="{BB962C8B-B14F-4D97-AF65-F5344CB8AC3E}">
        <p14:creationId xmlns:p14="http://schemas.microsoft.com/office/powerpoint/2010/main" val="275039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Definition of a </a:t>
            </a:r>
            <a:r>
              <a:rPr lang="en-US" altLang="ko-KR" sz="2250" dirty="0" err="1"/>
              <a:t>Goppa</a:t>
            </a:r>
            <a:r>
              <a:rPr lang="en-US" altLang="ko-KR" sz="2250" dirty="0"/>
              <a:t> Code</a:t>
            </a:r>
            <a:endParaRPr lang="ko-KR" altLang="en-US" sz="2250" dirty="0"/>
          </a:p>
        </p:txBody>
      </p:sp>
      <p:pic>
        <p:nvPicPr>
          <p:cNvPr id="17" name="그림 16">
            <a:extLst>
              <a:ext uri="{FF2B5EF4-FFF2-40B4-BE49-F238E27FC236}">
                <a16:creationId xmlns:a16="http://schemas.microsoft.com/office/drawing/2014/main" id="{5AF2F3A7-F206-5D4A-9E10-F296158B27CB}"/>
              </a:ext>
            </a:extLst>
          </p:cNvPr>
          <p:cNvPicPr>
            <a:picLocks noChangeAspect="1"/>
          </p:cNvPicPr>
          <p:nvPr/>
        </p:nvPicPr>
        <p:blipFill>
          <a:blip r:embed="rId3"/>
          <a:stretch>
            <a:fillRect/>
          </a:stretch>
        </p:blipFill>
        <p:spPr>
          <a:xfrm>
            <a:off x="2620307" y="883667"/>
            <a:ext cx="3557174" cy="926752"/>
          </a:xfrm>
          <a:prstGeom prst="rect">
            <a:avLst/>
          </a:prstGeom>
        </p:spPr>
      </p:pic>
      <p:pic>
        <p:nvPicPr>
          <p:cNvPr id="20" name="그림 19">
            <a:extLst>
              <a:ext uri="{FF2B5EF4-FFF2-40B4-BE49-F238E27FC236}">
                <a16:creationId xmlns:a16="http://schemas.microsoft.com/office/drawing/2014/main" id="{EB1C0A08-633F-704C-B686-C47A4981D37D}"/>
              </a:ext>
            </a:extLst>
          </p:cNvPr>
          <p:cNvPicPr>
            <a:picLocks noChangeAspect="1"/>
          </p:cNvPicPr>
          <p:nvPr/>
        </p:nvPicPr>
        <p:blipFill>
          <a:blip r:embed="rId4"/>
          <a:stretch>
            <a:fillRect/>
          </a:stretch>
        </p:blipFill>
        <p:spPr>
          <a:xfrm>
            <a:off x="3302691" y="1836790"/>
            <a:ext cx="1707745" cy="514663"/>
          </a:xfrm>
          <a:prstGeom prst="rect">
            <a:avLst/>
          </a:prstGeom>
        </p:spPr>
      </p:pic>
      <p:sp>
        <p:nvSpPr>
          <p:cNvPr id="3" name="TextBox 2">
            <a:extLst>
              <a:ext uri="{FF2B5EF4-FFF2-40B4-BE49-F238E27FC236}">
                <a16:creationId xmlns:a16="http://schemas.microsoft.com/office/drawing/2014/main" id="{5A67348E-5DB3-E049-8284-6DDACC15D2CD}"/>
              </a:ext>
            </a:extLst>
          </p:cNvPr>
          <p:cNvSpPr txBox="1"/>
          <p:nvPr/>
        </p:nvSpPr>
        <p:spPr>
          <a:xfrm>
            <a:off x="308940" y="2888206"/>
            <a:ext cx="8526120" cy="276999"/>
          </a:xfrm>
          <a:prstGeom prst="rect">
            <a:avLst/>
          </a:prstGeom>
          <a:noFill/>
        </p:spPr>
        <p:txBody>
          <a:bodyPr wrap="square" rtlCol="0">
            <a:spAutoFit/>
          </a:bodyPr>
          <a:lstStyle/>
          <a:p>
            <a:r>
              <a:rPr kumimoji="1" lang="en-US" altLang="ko-KR" sz="1200" b="1" dirty="0"/>
              <a:t>Definition. </a:t>
            </a:r>
            <a:r>
              <a:rPr kumimoji="1" lang="ko-KR" altLang="en-US" sz="1200" b="1" dirty="0"/>
              <a:t> </a:t>
            </a:r>
            <a:r>
              <a:rPr kumimoji="1" lang="en-US" altLang="ko-KR" sz="1200" err="1"/>
              <a:t>Goppa</a:t>
            </a:r>
            <a:r>
              <a:rPr kumimoji="1" lang="en-US" altLang="ko-KR" sz="1200"/>
              <a:t> </a:t>
            </a:r>
            <a:r>
              <a:rPr kumimoji="1" lang="ko-KR" altLang="en-US" sz="1200"/>
              <a:t>코드                         </a:t>
            </a:r>
            <a:r>
              <a:rPr kumimoji="1" lang="ko-KR" altLang="en-US" sz="1200" dirty="0"/>
              <a:t>는 아래를 만족하는 모든 벡터들 </a:t>
            </a:r>
            <a:r>
              <a:rPr kumimoji="1" lang="en-US" altLang="ko-KR" sz="1200" dirty="0"/>
              <a:t>c</a:t>
            </a:r>
            <a:r>
              <a:rPr kumimoji="1" lang="ko-KR" altLang="en-US" sz="1200" dirty="0"/>
              <a:t>로 구성된다</a:t>
            </a:r>
            <a:r>
              <a:rPr kumimoji="1" lang="en-US" altLang="ko-KR" sz="1200" dirty="0"/>
              <a:t>.</a:t>
            </a:r>
            <a:r>
              <a:rPr kumimoji="1" lang="ko-KR" altLang="en-US" sz="1200" dirty="0"/>
              <a:t> </a:t>
            </a:r>
            <a:r>
              <a:rPr kumimoji="1" lang="en-US" altLang="ko-KR" sz="1200" b="1" dirty="0"/>
              <a:t>  </a:t>
            </a:r>
            <a:endParaRPr kumimoji="1" lang="ko-KR" altLang="en-US" sz="1200" b="1" dirty="0"/>
          </a:p>
        </p:txBody>
      </p:sp>
      <p:pic>
        <p:nvPicPr>
          <p:cNvPr id="6" name="그림 5">
            <a:extLst>
              <a:ext uri="{FF2B5EF4-FFF2-40B4-BE49-F238E27FC236}">
                <a16:creationId xmlns:a16="http://schemas.microsoft.com/office/drawing/2014/main" id="{B970252A-3A6E-8D41-966A-0DB99955BBA8}"/>
              </a:ext>
            </a:extLst>
          </p:cNvPr>
          <p:cNvPicPr>
            <a:picLocks noChangeAspect="1"/>
          </p:cNvPicPr>
          <p:nvPr/>
        </p:nvPicPr>
        <p:blipFill>
          <a:blip r:embed="rId5"/>
          <a:stretch>
            <a:fillRect/>
          </a:stretch>
        </p:blipFill>
        <p:spPr>
          <a:xfrm>
            <a:off x="3107842" y="3334784"/>
            <a:ext cx="2257425" cy="323850"/>
          </a:xfrm>
          <a:prstGeom prst="rect">
            <a:avLst/>
          </a:prstGeom>
        </p:spPr>
      </p:pic>
      <p:pic>
        <p:nvPicPr>
          <p:cNvPr id="7" name="그림 6">
            <a:extLst>
              <a:ext uri="{FF2B5EF4-FFF2-40B4-BE49-F238E27FC236}">
                <a16:creationId xmlns:a16="http://schemas.microsoft.com/office/drawing/2014/main" id="{00DC10F7-9EF4-5C40-9D62-0F43824B0513}"/>
              </a:ext>
            </a:extLst>
          </p:cNvPr>
          <p:cNvPicPr>
            <a:picLocks noChangeAspect="1"/>
          </p:cNvPicPr>
          <p:nvPr/>
        </p:nvPicPr>
        <p:blipFill>
          <a:blip r:embed="rId6"/>
          <a:stretch>
            <a:fillRect/>
          </a:stretch>
        </p:blipFill>
        <p:spPr>
          <a:xfrm>
            <a:off x="6427097" y="4113056"/>
            <a:ext cx="328937" cy="276999"/>
          </a:xfrm>
          <a:prstGeom prst="rect">
            <a:avLst/>
          </a:prstGeom>
        </p:spPr>
      </p:pic>
      <p:sp>
        <p:nvSpPr>
          <p:cNvPr id="8" name="TextBox 7">
            <a:extLst>
              <a:ext uri="{FF2B5EF4-FFF2-40B4-BE49-F238E27FC236}">
                <a16:creationId xmlns:a16="http://schemas.microsoft.com/office/drawing/2014/main" id="{473E384C-01C3-544B-8477-64B55455DB25}"/>
              </a:ext>
            </a:extLst>
          </p:cNvPr>
          <p:cNvSpPr txBox="1"/>
          <p:nvPr/>
        </p:nvSpPr>
        <p:spPr>
          <a:xfrm>
            <a:off x="6229661" y="4012652"/>
            <a:ext cx="2370483" cy="253916"/>
          </a:xfrm>
          <a:prstGeom prst="rect">
            <a:avLst/>
          </a:prstGeom>
          <a:noFill/>
        </p:spPr>
        <p:txBody>
          <a:bodyPr wrap="square" rtlCol="0">
            <a:spAutoFit/>
          </a:bodyPr>
          <a:lstStyle/>
          <a:p>
            <a:r>
              <a:rPr kumimoji="1" lang="ko-KR" altLang="en-US" sz="1050" dirty="0"/>
              <a:t>*</a:t>
            </a:r>
          </a:p>
        </p:txBody>
      </p:sp>
      <p:sp>
        <p:nvSpPr>
          <p:cNvPr id="9" name="TextBox 8">
            <a:extLst>
              <a:ext uri="{FF2B5EF4-FFF2-40B4-BE49-F238E27FC236}">
                <a16:creationId xmlns:a16="http://schemas.microsoft.com/office/drawing/2014/main" id="{451F7240-DC9F-FA49-811C-EDEC4C9CC2F1}"/>
              </a:ext>
            </a:extLst>
          </p:cNvPr>
          <p:cNvSpPr txBox="1"/>
          <p:nvPr/>
        </p:nvSpPr>
        <p:spPr>
          <a:xfrm>
            <a:off x="6404735" y="4113056"/>
            <a:ext cx="2173046" cy="253916"/>
          </a:xfrm>
          <a:prstGeom prst="rect">
            <a:avLst/>
          </a:prstGeom>
          <a:noFill/>
        </p:spPr>
        <p:txBody>
          <a:bodyPr wrap="square" rtlCol="0">
            <a:spAutoFit/>
          </a:bodyPr>
          <a:lstStyle/>
          <a:p>
            <a:r>
              <a:rPr kumimoji="1" lang="ko-KR" altLang="en-US" sz="1050" dirty="0"/>
              <a:t>       </a:t>
            </a:r>
            <a:r>
              <a:rPr kumimoji="1" lang="en-US" altLang="ko-KR" sz="1050" dirty="0">
                <a:sym typeface="Wingdings" pitchFamily="2" charset="2"/>
              </a:rPr>
              <a:t></a:t>
            </a:r>
            <a:r>
              <a:rPr kumimoji="1" lang="ko-KR" altLang="en-US" sz="1050" dirty="0"/>
              <a:t> 합동</a:t>
            </a:r>
          </a:p>
        </p:txBody>
      </p:sp>
      <p:pic>
        <p:nvPicPr>
          <p:cNvPr id="5" name="그림 4">
            <a:extLst>
              <a:ext uri="{FF2B5EF4-FFF2-40B4-BE49-F238E27FC236}">
                <a16:creationId xmlns:a16="http://schemas.microsoft.com/office/drawing/2014/main" id="{E1EE354E-D329-6F47-936C-C1FBAC3FE6A5}"/>
              </a:ext>
            </a:extLst>
          </p:cNvPr>
          <p:cNvPicPr>
            <a:picLocks noChangeAspect="1"/>
          </p:cNvPicPr>
          <p:nvPr/>
        </p:nvPicPr>
        <p:blipFill>
          <a:blip r:embed="rId7"/>
          <a:stretch>
            <a:fillRect/>
          </a:stretch>
        </p:blipFill>
        <p:spPr>
          <a:xfrm>
            <a:off x="2187390" y="2871347"/>
            <a:ext cx="920452" cy="286363"/>
          </a:xfrm>
          <a:prstGeom prst="rect">
            <a:avLst/>
          </a:prstGeom>
        </p:spPr>
      </p:pic>
    </p:spTree>
    <p:extLst>
      <p:ext uri="{BB962C8B-B14F-4D97-AF65-F5344CB8AC3E}">
        <p14:creationId xmlns:p14="http://schemas.microsoft.com/office/powerpoint/2010/main" val="3199839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Parameters of a </a:t>
            </a:r>
            <a:r>
              <a:rPr lang="en-US" altLang="ko-KR" sz="2250" dirty="0" err="1"/>
              <a:t>Goppa</a:t>
            </a:r>
            <a:r>
              <a:rPr lang="en-US" altLang="ko-KR" sz="2250" dirty="0"/>
              <a:t> Code</a:t>
            </a:r>
            <a:endParaRPr lang="ko-KR" altLang="en-US" sz="22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F15020-3D9A-8C41-B377-82CF9A997278}"/>
                  </a:ext>
                </a:extLst>
              </p:cNvPr>
              <p:cNvSpPr txBox="1"/>
              <p:nvPr/>
            </p:nvSpPr>
            <p:spPr>
              <a:xfrm>
                <a:off x="417443" y="924340"/>
                <a:ext cx="8475594" cy="748923"/>
              </a:xfrm>
              <a:prstGeom prst="rect">
                <a:avLst/>
              </a:prstGeom>
              <a:noFill/>
            </p:spPr>
            <p:txBody>
              <a:bodyPr wrap="square" rtlCol="0">
                <a:spAutoFit/>
              </a:bodyPr>
              <a:lstStyle/>
              <a:p>
                <a:pPr lvl="1"/>
                <a:endParaRPr kumimoji="1" lang="en-US" altLang="ko-KR" sz="1050" dirty="0"/>
              </a:p>
              <a:p>
                <a:endParaRPr kumimoji="1" lang="en-US" altLang="ko-KR" sz="1050" dirty="0"/>
              </a:p>
              <a:p>
                <a:r>
                  <a:rPr kumimoji="1" lang="ko-KR" altLang="en-US"/>
                  <a:t>여기서</a:t>
                </a:r>
                <a:r>
                  <a:rPr kumimoji="1" lang="en-US" altLang="ko-KR" dirty="0"/>
                  <a:t> </a:t>
                </a:r>
                <a14:m>
                  <m:oMath xmlns:m="http://schemas.openxmlformats.org/officeDocument/2006/math">
                    <m:f>
                      <m:fPr>
                        <m:ctrlPr>
                          <a:rPr kumimoji="1" lang="en-US" altLang="ko-KR" i="1">
                            <a:latin typeface="Cambria Math" panose="02040503050406030204" pitchFamily="18" charset="0"/>
                          </a:rPr>
                        </m:ctrlPr>
                      </m:fPr>
                      <m:num>
                        <m:r>
                          <a:rPr kumimoji="1" lang="en-US" altLang="ko-KR" i="1">
                            <a:latin typeface="Cambria Math" panose="02040503050406030204" pitchFamily="18" charset="0"/>
                          </a:rPr>
                          <m:t>1</m:t>
                        </m:r>
                      </m:num>
                      <m:den>
                        <m:r>
                          <a:rPr kumimoji="1" lang="en-US" altLang="ko-KR" i="1">
                            <a:latin typeface="Cambria Math" panose="02040503050406030204" pitchFamily="18" charset="0"/>
                          </a:rPr>
                          <m:t>𝑧</m:t>
                        </m:r>
                        <m:r>
                          <a:rPr kumimoji="1" lang="en-US" altLang="ko-KR" i="1">
                            <a:latin typeface="Cambria Math" panose="02040503050406030204" pitchFamily="18" charset="0"/>
                          </a:rPr>
                          <m:t>−</m:t>
                        </m:r>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𝑎</m:t>
                            </m:r>
                          </m:e>
                          <m:sub>
                            <m:r>
                              <a:rPr kumimoji="1" lang="en-US" altLang="ko-KR" i="1">
                                <a:latin typeface="Cambria Math" panose="02040503050406030204" pitchFamily="18" charset="0"/>
                              </a:rPr>
                              <m:t>𝑖</m:t>
                            </m:r>
                          </m:sub>
                        </m:sSub>
                      </m:den>
                    </m:f>
                  </m:oMath>
                </a14:m>
                <a:r>
                  <a:rPr kumimoji="1" lang="en-US" altLang="ko-KR" dirty="0"/>
                  <a:t> </a:t>
                </a:r>
                <a:r>
                  <a:rPr kumimoji="1" lang="ko-KR" altLang="en-US" dirty="0"/>
                  <a:t>은 다항식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𝑝</m:t>
                        </m:r>
                      </m:e>
                      <m:sub>
                        <m:r>
                          <a:rPr kumimoji="1" lang="en-US" altLang="ko-KR" i="1">
                            <a:latin typeface="Cambria Math" panose="02040503050406030204" pitchFamily="18" charset="0"/>
                          </a:rPr>
                          <m:t>𝑖</m:t>
                        </m:r>
                      </m:sub>
                    </m:sSub>
                    <m:r>
                      <a:rPr kumimoji="1" lang="en-US" altLang="ko-KR" i="1">
                        <a:latin typeface="Cambria Math" panose="02040503050406030204" pitchFamily="18" charset="0"/>
                      </a:rPr>
                      <m:t>(</m:t>
                    </m:r>
                    <m:r>
                      <a:rPr kumimoji="1" lang="en-US" altLang="ko-KR" i="1">
                        <a:latin typeface="Cambria Math" panose="02040503050406030204" pitchFamily="18" charset="0"/>
                      </a:rPr>
                      <m:t>𝑧</m:t>
                    </m:r>
                    <m:r>
                      <a:rPr kumimoji="1" lang="en-US" altLang="ko-KR" i="1">
                        <a:latin typeface="Cambria Math" panose="02040503050406030204" pitchFamily="18" charset="0"/>
                      </a:rPr>
                      <m:t>)</m:t>
                    </m:r>
                  </m:oMath>
                </a14:m>
                <a:r>
                  <a:rPr kumimoji="1" lang="en-US" altLang="ko-KR" dirty="0"/>
                  <a:t> modulo </a:t>
                </a:r>
                <a:r>
                  <a:rPr kumimoji="1" lang="en-US" altLang="ko-KR" i="1" dirty="0"/>
                  <a:t>g</a:t>
                </a:r>
                <a:r>
                  <a:rPr kumimoji="1" lang="en-US" altLang="ko-KR" dirty="0"/>
                  <a:t>(</a:t>
                </a:r>
                <a:r>
                  <a:rPr kumimoji="1" lang="en-US" altLang="ko-KR" i="1" dirty="0"/>
                  <a:t>z</a:t>
                </a:r>
                <a:r>
                  <a:rPr kumimoji="1" lang="en-US" altLang="ko-KR" dirty="0"/>
                  <a:t>) </a:t>
                </a:r>
                <a:r>
                  <a:rPr kumimoji="1" lang="ko-KR" altLang="en-US" dirty="0"/>
                  <a:t>로 표현할 수 있다</a:t>
                </a:r>
                <a:r>
                  <a:rPr kumimoji="1" lang="en-US" altLang="ko-KR" dirty="0"/>
                  <a:t>.</a:t>
                </a:r>
              </a:p>
            </p:txBody>
          </p:sp>
        </mc:Choice>
        <mc:Fallback xmlns="">
          <p:sp>
            <p:nvSpPr>
              <p:cNvPr id="4" name="TextBox 3">
                <a:extLst>
                  <a:ext uri="{FF2B5EF4-FFF2-40B4-BE49-F238E27FC236}">
                    <a16:creationId xmlns:a16="http://schemas.microsoft.com/office/drawing/2014/main" id="{75F15020-3D9A-8C41-B377-82CF9A997278}"/>
                  </a:ext>
                </a:extLst>
              </p:cNvPr>
              <p:cNvSpPr txBox="1">
                <a:spLocks noRot="1" noChangeAspect="1" noMove="1" noResize="1" noEditPoints="1" noAdjustHandles="1" noChangeArrowheads="1" noChangeShapeType="1" noTextEdit="1"/>
              </p:cNvSpPr>
              <p:nvPr/>
            </p:nvSpPr>
            <p:spPr>
              <a:xfrm>
                <a:off x="417443" y="924340"/>
                <a:ext cx="8475594" cy="748923"/>
              </a:xfrm>
              <a:prstGeom prst="rect">
                <a:avLst/>
              </a:prstGeom>
              <a:blipFill>
                <a:blip r:embed="rId2"/>
                <a:stretch>
                  <a:fillRect l="-216"/>
                </a:stretch>
              </a:blipFill>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6BA00FDB-51D3-3B48-9FF3-823644D5C504}"/>
              </a:ext>
            </a:extLst>
          </p:cNvPr>
          <p:cNvPicPr>
            <a:picLocks noChangeAspect="1"/>
          </p:cNvPicPr>
          <p:nvPr/>
        </p:nvPicPr>
        <p:blipFill>
          <a:blip r:embed="rId3"/>
          <a:stretch>
            <a:fillRect/>
          </a:stretch>
        </p:blipFill>
        <p:spPr>
          <a:xfrm>
            <a:off x="417443" y="1927620"/>
            <a:ext cx="4236554" cy="51352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431B68-A124-D14D-A4E0-F0E4B504F58F}"/>
                  </a:ext>
                </a:extLst>
              </p:cNvPr>
              <p:cNvSpPr txBox="1"/>
              <p:nvPr/>
            </p:nvSpPr>
            <p:spPr>
              <a:xfrm>
                <a:off x="618710" y="2869925"/>
                <a:ext cx="1495346" cy="476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ko-KR" sz="1200" i="1">
                              <a:latin typeface="Cambria Math" panose="02040503050406030204" pitchFamily="18" charset="0"/>
                            </a:rPr>
                          </m:ctrlPr>
                        </m:fPr>
                        <m:num>
                          <m:r>
                            <a:rPr kumimoji="1" lang="en-US" altLang="ko-KR" sz="1200" i="1">
                              <a:latin typeface="Cambria Math" panose="02040503050406030204" pitchFamily="18" charset="0"/>
                            </a:rPr>
                            <m:t>1</m:t>
                          </m:r>
                        </m:num>
                        <m:den>
                          <m:r>
                            <a:rPr kumimoji="1" lang="en-US" altLang="ko-KR" sz="1200" i="1">
                              <a:latin typeface="Cambria Math" panose="02040503050406030204" pitchFamily="18" charset="0"/>
                            </a:rPr>
                            <m:t>𝑧</m:t>
                          </m:r>
                          <m:r>
                            <a:rPr kumimoji="1" lang="en-US" altLang="ko-KR" sz="1200" i="1">
                              <a:latin typeface="Cambria Math" panose="02040503050406030204" pitchFamily="18" charset="0"/>
                            </a:rPr>
                            <m:t> −</m:t>
                          </m:r>
                          <m:sSub>
                            <m:sSubPr>
                              <m:ctrlPr>
                                <a:rPr kumimoji="1" lang="en-US" altLang="ko-KR" sz="1200" i="1">
                                  <a:latin typeface="Cambria Math" panose="02040503050406030204" pitchFamily="18" charset="0"/>
                                </a:rPr>
                              </m:ctrlPr>
                            </m:sSubPr>
                            <m:e>
                              <m:r>
                                <a:rPr kumimoji="1" lang="en-US" altLang="ko-KR" sz="1200" i="1">
                                  <a:latin typeface="Cambria Math" panose="02040503050406030204" pitchFamily="18" charset="0"/>
                                </a:rPr>
                                <m:t>𝑎</m:t>
                              </m:r>
                            </m:e>
                            <m:sub>
                              <m:r>
                                <a:rPr kumimoji="1" lang="en-US" altLang="ko-KR" sz="1200" i="1">
                                  <a:latin typeface="Cambria Math" panose="02040503050406030204" pitchFamily="18" charset="0"/>
                                </a:rPr>
                                <m:t>𝑖</m:t>
                              </m:r>
                            </m:sub>
                          </m:sSub>
                        </m:den>
                      </m:f>
                      <m:r>
                        <a:rPr kumimoji="1" lang="en-US" altLang="ko-KR" sz="1200" i="1">
                          <a:latin typeface="Cambria Math" panose="02040503050406030204" pitchFamily="18" charset="0"/>
                        </a:rPr>
                        <m:t> </m:t>
                      </m:r>
                      <m:r>
                        <a:rPr kumimoji="1" lang="en-US" altLang="ko-KR" sz="1200" i="1">
                          <a:latin typeface="Cambria Math" panose="02040503050406030204" pitchFamily="18" charset="0"/>
                          <a:ea typeface="Cambria Math" panose="02040503050406030204" pitchFamily="18" charset="0"/>
                        </a:rPr>
                        <m:t>≡ </m:t>
                      </m:r>
                      <m:f>
                        <m:fPr>
                          <m:ctrlPr>
                            <a:rPr kumimoji="1" lang="en-US" altLang="ko-KR" sz="1200" i="1">
                              <a:latin typeface="Cambria Math" panose="02040503050406030204" pitchFamily="18" charset="0"/>
                              <a:ea typeface="Cambria Math" panose="02040503050406030204" pitchFamily="18" charset="0"/>
                            </a:rPr>
                          </m:ctrlPr>
                        </m:fPr>
                        <m:num>
                          <m:r>
                            <a:rPr kumimoji="1" lang="en-US" altLang="ko-KR" sz="1200" i="1">
                              <a:latin typeface="Cambria Math" panose="02040503050406030204" pitchFamily="18" charset="0"/>
                              <a:ea typeface="Cambria Math" panose="02040503050406030204" pitchFamily="18" charset="0"/>
                            </a:rPr>
                            <m:t>𝑝</m:t>
                          </m:r>
                          <m:r>
                            <a:rPr kumimoji="1" lang="en-US" altLang="ko-KR" sz="1200" i="1">
                              <a:latin typeface="Cambria Math" panose="02040503050406030204" pitchFamily="18" charset="0"/>
                              <a:ea typeface="Cambria Math" panose="02040503050406030204" pitchFamily="18" charset="0"/>
                            </a:rPr>
                            <m:t>(</m:t>
                          </m:r>
                          <m:r>
                            <a:rPr kumimoji="1" lang="en-US" altLang="ko-KR" sz="1200" i="1">
                              <a:latin typeface="Cambria Math" panose="02040503050406030204" pitchFamily="18" charset="0"/>
                              <a:ea typeface="Cambria Math" panose="02040503050406030204" pitchFamily="18" charset="0"/>
                            </a:rPr>
                            <m:t>𝑧</m:t>
                          </m:r>
                          <m:r>
                            <a:rPr kumimoji="1" lang="en-US" altLang="ko-KR" sz="1200" i="1">
                              <a:latin typeface="Cambria Math" panose="02040503050406030204" pitchFamily="18" charset="0"/>
                              <a:ea typeface="Cambria Math" panose="02040503050406030204" pitchFamily="18" charset="0"/>
                            </a:rPr>
                            <m:t>)</m:t>
                          </m:r>
                        </m:num>
                        <m:den>
                          <m:r>
                            <a:rPr kumimoji="1" lang="en-US" altLang="ko-KR" sz="1200" i="1">
                              <a:latin typeface="Cambria Math" panose="02040503050406030204" pitchFamily="18" charset="0"/>
                              <a:ea typeface="Cambria Math" panose="02040503050406030204" pitchFamily="18" charset="0"/>
                            </a:rPr>
                            <m:t>𝑔</m:t>
                          </m:r>
                          <m:d>
                            <m:dPr>
                              <m:ctrlPr>
                                <a:rPr kumimoji="1" lang="en-US" altLang="ko-KR" sz="1200" i="1">
                                  <a:latin typeface="Cambria Math" panose="02040503050406030204" pitchFamily="18" charset="0"/>
                                  <a:ea typeface="Cambria Math" panose="02040503050406030204" pitchFamily="18" charset="0"/>
                                </a:rPr>
                              </m:ctrlPr>
                            </m:dPr>
                            <m:e>
                              <m:r>
                                <a:rPr kumimoji="1" lang="en-US" altLang="ko-KR" sz="1200" i="1">
                                  <a:latin typeface="Cambria Math" panose="02040503050406030204" pitchFamily="18" charset="0"/>
                                  <a:ea typeface="Cambria Math" panose="02040503050406030204" pitchFamily="18" charset="0"/>
                                </a:rPr>
                                <m:t>𝑧</m:t>
                              </m:r>
                            </m:e>
                          </m:d>
                          <m:r>
                            <a:rPr kumimoji="1" lang="en-US" altLang="ko-KR" sz="1200" i="1">
                              <a:latin typeface="Cambria Math" panose="02040503050406030204" pitchFamily="18" charset="0"/>
                              <a:ea typeface="Cambria Math" panose="02040503050406030204" pitchFamily="18" charset="0"/>
                            </a:rPr>
                            <m:t>+1</m:t>
                          </m:r>
                        </m:den>
                      </m:f>
                    </m:oMath>
                  </m:oMathPara>
                </a14:m>
                <a:endParaRPr kumimoji="1" lang="ko-KR" altLang="en-US" sz="1200" dirty="0"/>
              </a:p>
            </p:txBody>
          </p:sp>
        </mc:Choice>
        <mc:Fallback xmlns="">
          <p:sp>
            <p:nvSpPr>
              <p:cNvPr id="5" name="TextBox 4">
                <a:extLst>
                  <a:ext uri="{FF2B5EF4-FFF2-40B4-BE49-F238E27FC236}">
                    <a16:creationId xmlns:a16="http://schemas.microsoft.com/office/drawing/2014/main" id="{B6431B68-A124-D14D-A4E0-F0E4B504F58F}"/>
                  </a:ext>
                </a:extLst>
              </p:cNvPr>
              <p:cNvSpPr txBox="1">
                <a:spLocks noRot="1" noChangeAspect="1" noMove="1" noResize="1" noEditPoints="1" noAdjustHandles="1" noChangeArrowheads="1" noChangeShapeType="1" noTextEdit="1"/>
              </p:cNvSpPr>
              <p:nvPr/>
            </p:nvSpPr>
            <p:spPr>
              <a:xfrm>
                <a:off x="618710" y="2869925"/>
                <a:ext cx="1495346" cy="476412"/>
              </a:xfrm>
              <a:prstGeom prst="rect">
                <a:avLst/>
              </a:prstGeom>
              <a:blipFill>
                <a:blip r:embed="rId4"/>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F448455B-F0F8-0245-B378-D2152C8F72E2}"/>
              </a:ext>
            </a:extLst>
          </p:cNvPr>
          <p:cNvSpPr txBox="1"/>
          <p:nvPr/>
        </p:nvSpPr>
        <p:spPr>
          <a:xfrm>
            <a:off x="451634" y="2686305"/>
            <a:ext cx="304892" cy="461665"/>
          </a:xfrm>
          <a:prstGeom prst="rect">
            <a:avLst/>
          </a:prstGeom>
          <a:noFill/>
        </p:spPr>
        <p:txBody>
          <a:bodyPr wrap="none" rtlCol="0">
            <a:spAutoFit/>
          </a:bodyPr>
          <a:lstStyle/>
          <a:p>
            <a:r>
              <a:rPr kumimoji="1" lang="en-US" altLang="ko-KR" sz="2400" dirty="0"/>
              <a:t>*</a:t>
            </a:r>
            <a:endParaRPr kumimoji="1" lang="ko-KR" altLang="en-US" sz="2400" dirty="0"/>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421C318A-59F5-ED4C-B145-219618CB89A2}"/>
                  </a:ext>
                </a:extLst>
              </p:cNvPr>
              <p:cNvSpPr/>
              <p:nvPr/>
            </p:nvSpPr>
            <p:spPr>
              <a:xfrm>
                <a:off x="618710" y="3577110"/>
                <a:ext cx="1792670" cy="276999"/>
              </a:xfrm>
              <a:prstGeom prst="rect">
                <a:avLst/>
              </a:prstGeom>
            </p:spPr>
            <p:txBody>
              <a:bodyPr wrap="none">
                <a:spAutoFit/>
              </a:bodyPr>
              <a:lstStyle/>
              <a:p>
                <a14:m>
                  <m:oMath xmlns:m="http://schemas.openxmlformats.org/officeDocument/2006/math">
                    <m:r>
                      <a:rPr kumimoji="1" lang="en-US" altLang="ko-KR" sz="1200" i="1">
                        <a:latin typeface="Cambria Math" panose="02040503050406030204" pitchFamily="18" charset="0"/>
                        <a:ea typeface="Cambria Math" panose="02040503050406030204" pitchFamily="18" charset="0"/>
                      </a:rPr>
                      <m:t>𝑔</m:t>
                    </m:r>
                    <m:d>
                      <m:dPr>
                        <m:ctrlPr>
                          <a:rPr kumimoji="1" lang="en-US" altLang="ko-KR" sz="1200" i="1">
                            <a:latin typeface="Cambria Math" panose="02040503050406030204" pitchFamily="18" charset="0"/>
                            <a:ea typeface="Cambria Math" panose="02040503050406030204" pitchFamily="18" charset="0"/>
                          </a:rPr>
                        </m:ctrlPr>
                      </m:dPr>
                      <m:e>
                        <m:r>
                          <a:rPr kumimoji="1" lang="en-US" altLang="ko-KR" sz="1200" i="1">
                            <a:latin typeface="Cambria Math" panose="02040503050406030204" pitchFamily="18" charset="0"/>
                            <a:ea typeface="Cambria Math" panose="02040503050406030204" pitchFamily="18" charset="0"/>
                          </a:rPr>
                          <m:t>𝑧</m:t>
                        </m:r>
                      </m:e>
                    </m:d>
                    <m:r>
                      <a:rPr kumimoji="1" lang="en-US" altLang="ko-KR" sz="1200" i="1">
                        <a:latin typeface="Cambria Math" panose="02040503050406030204" pitchFamily="18" charset="0"/>
                        <a:ea typeface="Cambria Math" panose="02040503050406030204" pitchFamily="18" charset="0"/>
                      </a:rPr>
                      <m:t>+1 ≡</m:t>
                    </m:r>
                    <m:r>
                      <a:rPr kumimoji="1" lang="en-US" altLang="ko-KR" sz="1200" i="1">
                        <a:latin typeface="Cambria Math" panose="02040503050406030204" pitchFamily="18" charset="0"/>
                        <a:ea typeface="Cambria Math" panose="02040503050406030204" pitchFamily="18" charset="0"/>
                      </a:rPr>
                      <m:t>𝑝</m:t>
                    </m:r>
                    <m:d>
                      <m:dPr>
                        <m:ctrlPr>
                          <a:rPr kumimoji="1" lang="en-US" altLang="ko-KR" sz="1200" i="1">
                            <a:latin typeface="Cambria Math" panose="02040503050406030204" pitchFamily="18" charset="0"/>
                            <a:ea typeface="Cambria Math" panose="02040503050406030204" pitchFamily="18" charset="0"/>
                          </a:rPr>
                        </m:ctrlPr>
                      </m:dPr>
                      <m:e>
                        <m:r>
                          <a:rPr kumimoji="1" lang="en-US" altLang="ko-KR" sz="1200" i="1">
                            <a:latin typeface="Cambria Math" panose="02040503050406030204" pitchFamily="18" charset="0"/>
                            <a:ea typeface="Cambria Math" panose="02040503050406030204" pitchFamily="18" charset="0"/>
                          </a:rPr>
                          <m:t>𝑧</m:t>
                        </m:r>
                      </m:e>
                    </m:d>
                    <m:r>
                      <a:rPr kumimoji="1" lang="en-US" altLang="ko-KR" sz="1200" i="1">
                        <a:latin typeface="Cambria Math" panose="02040503050406030204" pitchFamily="18" charset="0"/>
                        <a:ea typeface="Cambria Math" panose="02040503050406030204" pitchFamily="18" charset="0"/>
                      </a:rPr>
                      <m:t>(</m:t>
                    </m:r>
                    <m:r>
                      <a:rPr kumimoji="1" lang="en-US" altLang="ko-KR" sz="1200" i="1">
                        <a:latin typeface="Cambria Math" panose="02040503050406030204" pitchFamily="18" charset="0"/>
                        <a:ea typeface="Cambria Math" panose="02040503050406030204" pitchFamily="18" charset="0"/>
                      </a:rPr>
                      <m:t>𝑧</m:t>
                    </m:r>
                    <m:r>
                      <a:rPr kumimoji="1" lang="en-US" altLang="ko-KR" sz="1200" i="1">
                        <a:latin typeface="Cambria Math" panose="02040503050406030204" pitchFamily="18" charset="0"/>
                        <a:ea typeface="Cambria Math" panose="02040503050406030204" pitchFamily="18" charset="0"/>
                      </a:rPr>
                      <m:t>−</m:t>
                    </m:r>
                    <m:sSub>
                      <m:sSubPr>
                        <m:ctrlPr>
                          <a:rPr kumimoji="1" lang="en-US" altLang="ko-KR" sz="1200" i="1">
                            <a:latin typeface="Cambria Math" panose="02040503050406030204" pitchFamily="18" charset="0"/>
                          </a:rPr>
                        </m:ctrlPr>
                      </m:sSubPr>
                      <m:e>
                        <m:r>
                          <a:rPr kumimoji="1" lang="en-US" altLang="ko-KR" sz="1200" i="1">
                            <a:latin typeface="Cambria Math" panose="02040503050406030204" pitchFamily="18" charset="0"/>
                          </a:rPr>
                          <m:t>𝑎</m:t>
                        </m:r>
                      </m:e>
                      <m:sub>
                        <m:r>
                          <a:rPr kumimoji="1" lang="en-US" altLang="ko-KR" sz="1200" i="1">
                            <a:latin typeface="Cambria Math" panose="02040503050406030204" pitchFamily="18" charset="0"/>
                          </a:rPr>
                          <m:t>𝑖</m:t>
                        </m:r>
                      </m:sub>
                    </m:sSub>
                  </m:oMath>
                </a14:m>
                <a:r>
                  <a:rPr kumimoji="1" lang="en-US" altLang="ko-KR" sz="1200" dirty="0"/>
                  <a:t>)</a:t>
                </a:r>
                <a:endParaRPr kumimoji="1" lang="ko-KR" altLang="en-US" sz="1200" dirty="0"/>
              </a:p>
            </p:txBody>
          </p:sp>
        </mc:Choice>
        <mc:Fallback xmlns="">
          <p:sp>
            <p:nvSpPr>
              <p:cNvPr id="9" name="직사각형 8">
                <a:extLst>
                  <a:ext uri="{FF2B5EF4-FFF2-40B4-BE49-F238E27FC236}">
                    <a16:creationId xmlns:a16="http://schemas.microsoft.com/office/drawing/2014/main" id="{421C318A-59F5-ED4C-B145-219618CB89A2}"/>
                  </a:ext>
                </a:extLst>
              </p:cNvPr>
              <p:cNvSpPr>
                <a:spLocks noRot="1" noChangeAspect="1" noMove="1" noResize="1" noEditPoints="1" noAdjustHandles="1" noChangeArrowheads="1" noChangeShapeType="1" noTextEdit="1"/>
              </p:cNvSpPr>
              <p:nvPr/>
            </p:nvSpPr>
            <p:spPr>
              <a:xfrm>
                <a:off x="618710" y="3577110"/>
                <a:ext cx="1792670" cy="276999"/>
              </a:xfrm>
              <a:prstGeom prst="rect">
                <a:avLst/>
              </a:prstGeom>
              <a:blipFill>
                <a:blip r:embed="rId5"/>
                <a:stretch>
                  <a:fillRect t="-4444" b="-15556"/>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731117FE-B046-2248-A426-E23703D339DE}"/>
              </a:ext>
            </a:extLst>
          </p:cNvPr>
          <p:cNvSpPr txBox="1"/>
          <p:nvPr/>
        </p:nvSpPr>
        <p:spPr>
          <a:xfrm>
            <a:off x="2184124" y="2982119"/>
            <a:ext cx="994183" cy="276999"/>
          </a:xfrm>
          <a:prstGeom prst="rect">
            <a:avLst/>
          </a:prstGeom>
          <a:noFill/>
        </p:spPr>
        <p:txBody>
          <a:bodyPr wrap="none" rtlCol="0">
            <a:spAutoFit/>
          </a:bodyPr>
          <a:lstStyle/>
          <a:p>
            <a:r>
              <a:rPr kumimoji="1" lang="en-US" altLang="ko-KR" sz="1200" dirty="0"/>
              <a:t>modulo </a:t>
            </a:r>
            <a:r>
              <a:rPr kumimoji="1" lang="en-US" altLang="ko-KR" sz="1200" i="1" dirty="0"/>
              <a:t>g</a:t>
            </a:r>
            <a:r>
              <a:rPr kumimoji="1" lang="en-US" altLang="ko-KR" sz="1200" dirty="0"/>
              <a:t>(</a:t>
            </a:r>
            <a:r>
              <a:rPr kumimoji="1" lang="en-US" altLang="ko-KR" sz="1200" i="1" dirty="0"/>
              <a:t>z</a:t>
            </a:r>
            <a:r>
              <a:rPr kumimoji="1" lang="en-US" altLang="ko-KR" sz="1200" dirty="0"/>
              <a:t>)</a:t>
            </a:r>
            <a:endParaRPr kumimoji="1" lang="ko-KR" altLang="en-US" sz="1200" dirty="0"/>
          </a:p>
        </p:txBody>
      </p:sp>
      <p:sp>
        <p:nvSpPr>
          <p:cNvPr id="11" name="TextBox 10">
            <a:extLst>
              <a:ext uri="{FF2B5EF4-FFF2-40B4-BE49-F238E27FC236}">
                <a16:creationId xmlns:a16="http://schemas.microsoft.com/office/drawing/2014/main" id="{39688352-C3FB-D248-A18F-367C74B3F92E}"/>
              </a:ext>
            </a:extLst>
          </p:cNvPr>
          <p:cNvSpPr txBox="1"/>
          <p:nvPr/>
        </p:nvSpPr>
        <p:spPr>
          <a:xfrm>
            <a:off x="2507146" y="3567659"/>
            <a:ext cx="994183" cy="276999"/>
          </a:xfrm>
          <a:prstGeom prst="rect">
            <a:avLst/>
          </a:prstGeom>
          <a:noFill/>
        </p:spPr>
        <p:txBody>
          <a:bodyPr wrap="none" rtlCol="0">
            <a:spAutoFit/>
          </a:bodyPr>
          <a:lstStyle/>
          <a:p>
            <a:r>
              <a:rPr kumimoji="1" lang="en-US" altLang="ko-KR" sz="1200" dirty="0"/>
              <a:t>modulo </a:t>
            </a:r>
            <a:r>
              <a:rPr kumimoji="1" lang="en-US" altLang="ko-KR" sz="1200" i="1" dirty="0"/>
              <a:t>g</a:t>
            </a:r>
            <a:r>
              <a:rPr kumimoji="1" lang="en-US" altLang="ko-KR" sz="1200" dirty="0"/>
              <a:t>(</a:t>
            </a:r>
            <a:r>
              <a:rPr kumimoji="1" lang="en-US" altLang="ko-KR" sz="1200" i="1" dirty="0"/>
              <a:t>z</a:t>
            </a:r>
            <a:r>
              <a:rPr kumimoji="1" lang="en-US" altLang="ko-KR" sz="1200" dirty="0"/>
              <a:t>)</a:t>
            </a:r>
            <a:endParaRPr kumimoji="1" lang="ko-KR" altLang="en-US" sz="1200" dirty="0"/>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387F31C4-EF29-4D4A-AC70-43783A42D69B}"/>
                  </a:ext>
                </a:extLst>
              </p:cNvPr>
              <p:cNvSpPr/>
              <p:nvPr/>
            </p:nvSpPr>
            <p:spPr>
              <a:xfrm>
                <a:off x="662511" y="4006422"/>
                <a:ext cx="657038" cy="470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ko-KR" sz="1200" i="1">
                              <a:latin typeface="Cambria Math" panose="02040503050406030204" pitchFamily="18" charset="0"/>
                            </a:rPr>
                          </m:ctrlPr>
                        </m:fPr>
                        <m:num>
                          <m:r>
                            <a:rPr kumimoji="1" lang="en-US" altLang="ko-KR" sz="1200" i="1">
                              <a:latin typeface="Cambria Math" panose="02040503050406030204" pitchFamily="18" charset="0"/>
                            </a:rPr>
                            <m:t>1</m:t>
                          </m:r>
                        </m:num>
                        <m:den>
                          <m:r>
                            <a:rPr kumimoji="1" lang="en-US" altLang="ko-KR" sz="1200" i="1">
                              <a:latin typeface="Cambria Math" panose="02040503050406030204" pitchFamily="18" charset="0"/>
                            </a:rPr>
                            <m:t>𝑧</m:t>
                          </m:r>
                          <m:r>
                            <a:rPr kumimoji="1" lang="en-US" altLang="ko-KR" sz="1200" i="1">
                              <a:latin typeface="Cambria Math" panose="02040503050406030204" pitchFamily="18" charset="0"/>
                            </a:rPr>
                            <m:t> −</m:t>
                          </m:r>
                          <m:sSub>
                            <m:sSubPr>
                              <m:ctrlPr>
                                <a:rPr kumimoji="1" lang="en-US" altLang="ko-KR" sz="1200" i="1">
                                  <a:latin typeface="Cambria Math" panose="02040503050406030204" pitchFamily="18" charset="0"/>
                                </a:rPr>
                              </m:ctrlPr>
                            </m:sSubPr>
                            <m:e>
                              <m:r>
                                <a:rPr kumimoji="1" lang="en-US" altLang="ko-KR" sz="1200" i="1">
                                  <a:latin typeface="Cambria Math" panose="02040503050406030204" pitchFamily="18" charset="0"/>
                                </a:rPr>
                                <m:t>𝑎</m:t>
                              </m:r>
                            </m:e>
                            <m:sub>
                              <m:r>
                                <a:rPr kumimoji="1" lang="en-US" altLang="ko-KR" sz="1200" i="1">
                                  <a:latin typeface="Cambria Math" panose="02040503050406030204" pitchFamily="18" charset="0"/>
                                </a:rPr>
                                <m:t>𝑖</m:t>
                              </m:r>
                            </m:sub>
                          </m:sSub>
                        </m:den>
                      </m:f>
                    </m:oMath>
                  </m:oMathPara>
                </a14:m>
                <a:endParaRPr lang="ko-KR" altLang="en-US" sz="1200" dirty="0"/>
              </a:p>
            </p:txBody>
          </p:sp>
        </mc:Choice>
        <mc:Fallback xmlns="">
          <p:sp>
            <p:nvSpPr>
              <p:cNvPr id="12" name="직사각형 11">
                <a:extLst>
                  <a:ext uri="{FF2B5EF4-FFF2-40B4-BE49-F238E27FC236}">
                    <a16:creationId xmlns:a16="http://schemas.microsoft.com/office/drawing/2014/main" id="{387F31C4-EF29-4D4A-AC70-43783A42D69B}"/>
                  </a:ext>
                </a:extLst>
              </p:cNvPr>
              <p:cNvSpPr>
                <a:spLocks noRot="1" noChangeAspect="1" noMove="1" noResize="1" noEditPoints="1" noAdjustHandles="1" noChangeArrowheads="1" noChangeShapeType="1" noTextEdit="1"/>
              </p:cNvSpPr>
              <p:nvPr/>
            </p:nvSpPr>
            <p:spPr>
              <a:xfrm>
                <a:off x="662511" y="4006422"/>
                <a:ext cx="657038" cy="47038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A0268900-0F1D-F64D-83EF-5F68FFF78199}"/>
                  </a:ext>
                </a:extLst>
              </p:cNvPr>
              <p:cNvSpPr/>
              <p:nvPr/>
            </p:nvSpPr>
            <p:spPr>
              <a:xfrm>
                <a:off x="1287247" y="4115274"/>
                <a:ext cx="67864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sz="1200" i="1">
                          <a:latin typeface="Cambria Math" panose="02040503050406030204" pitchFamily="18" charset="0"/>
                          <a:ea typeface="Cambria Math" panose="02040503050406030204" pitchFamily="18" charset="0"/>
                        </a:rPr>
                        <m:t>≡</m:t>
                      </m:r>
                      <m:r>
                        <a:rPr kumimoji="1" lang="en-US" altLang="ko-KR" sz="1200" i="1">
                          <a:latin typeface="Cambria Math" panose="02040503050406030204" pitchFamily="18" charset="0"/>
                          <a:ea typeface="Cambria Math" panose="02040503050406030204" pitchFamily="18" charset="0"/>
                        </a:rPr>
                        <m:t>𝑝</m:t>
                      </m:r>
                      <m:d>
                        <m:dPr>
                          <m:ctrlPr>
                            <a:rPr kumimoji="1" lang="en-US" altLang="ko-KR" sz="1200" i="1">
                              <a:latin typeface="Cambria Math" panose="02040503050406030204" pitchFamily="18" charset="0"/>
                              <a:ea typeface="Cambria Math" panose="02040503050406030204" pitchFamily="18" charset="0"/>
                            </a:rPr>
                          </m:ctrlPr>
                        </m:dPr>
                        <m:e>
                          <m:r>
                            <a:rPr kumimoji="1" lang="en-US" altLang="ko-KR" sz="1200" i="1">
                              <a:latin typeface="Cambria Math" panose="02040503050406030204" pitchFamily="18" charset="0"/>
                              <a:ea typeface="Cambria Math" panose="02040503050406030204" pitchFamily="18" charset="0"/>
                            </a:rPr>
                            <m:t>𝑧</m:t>
                          </m:r>
                        </m:e>
                      </m:d>
                    </m:oMath>
                  </m:oMathPara>
                </a14:m>
                <a:endParaRPr lang="ko-KR" altLang="en-US" sz="1200" dirty="0"/>
              </a:p>
            </p:txBody>
          </p:sp>
        </mc:Choice>
        <mc:Fallback xmlns="">
          <p:sp>
            <p:nvSpPr>
              <p:cNvPr id="14" name="직사각형 13">
                <a:extLst>
                  <a:ext uri="{FF2B5EF4-FFF2-40B4-BE49-F238E27FC236}">
                    <a16:creationId xmlns:a16="http://schemas.microsoft.com/office/drawing/2014/main" id="{A0268900-0F1D-F64D-83EF-5F68FFF78199}"/>
                  </a:ext>
                </a:extLst>
              </p:cNvPr>
              <p:cNvSpPr>
                <a:spLocks noRot="1" noChangeAspect="1" noMove="1" noResize="1" noEditPoints="1" noAdjustHandles="1" noChangeArrowheads="1" noChangeShapeType="1" noTextEdit="1"/>
              </p:cNvSpPr>
              <p:nvPr/>
            </p:nvSpPr>
            <p:spPr>
              <a:xfrm>
                <a:off x="1287247" y="4115274"/>
                <a:ext cx="678647" cy="276999"/>
              </a:xfrm>
              <a:prstGeom prst="rect">
                <a:avLst/>
              </a:prstGeom>
              <a:blipFill>
                <a:blip r:embed="rId7"/>
                <a:stretch>
                  <a:fillRect/>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7BE44357-F7C7-8A4D-A2B0-55CC6A70A797}"/>
              </a:ext>
            </a:extLst>
          </p:cNvPr>
          <p:cNvSpPr txBox="1"/>
          <p:nvPr/>
        </p:nvSpPr>
        <p:spPr>
          <a:xfrm>
            <a:off x="1967496" y="4121437"/>
            <a:ext cx="994183" cy="276999"/>
          </a:xfrm>
          <a:prstGeom prst="rect">
            <a:avLst/>
          </a:prstGeom>
          <a:noFill/>
        </p:spPr>
        <p:txBody>
          <a:bodyPr wrap="none" rtlCol="0">
            <a:spAutoFit/>
          </a:bodyPr>
          <a:lstStyle/>
          <a:p>
            <a:r>
              <a:rPr kumimoji="1" lang="en-US" altLang="ko-KR" sz="1200" dirty="0"/>
              <a:t>modulo </a:t>
            </a:r>
            <a:r>
              <a:rPr kumimoji="1" lang="en-US" altLang="ko-KR" sz="1200" i="1" dirty="0"/>
              <a:t>g</a:t>
            </a:r>
            <a:r>
              <a:rPr kumimoji="1" lang="en-US" altLang="ko-KR" sz="1200" dirty="0"/>
              <a:t>(</a:t>
            </a:r>
            <a:r>
              <a:rPr kumimoji="1" lang="en-US" altLang="ko-KR" sz="1200" i="1" dirty="0"/>
              <a:t>z</a:t>
            </a:r>
            <a:r>
              <a:rPr kumimoji="1" lang="en-US" altLang="ko-KR" sz="1200" dirty="0"/>
              <a:t>)</a:t>
            </a:r>
            <a:endParaRPr kumimoji="1" lang="ko-KR" altLang="en-US" sz="1200" dirty="0"/>
          </a:p>
        </p:txBody>
      </p:sp>
    </p:spTree>
    <p:extLst>
      <p:ext uri="{BB962C8B-B14F-4D97-AF65-F5344CB8AC3E}">
        <p14:creationId xmlns:p14="http://schemas.microsoft.com/office/powerpoint/2010/main" val="3809815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Parameters of a </a:t>
            </a:r>
            <a:r>
              <a:rPr lang="en-US" altLang="ko-KR" sz="2250" dirty="0" err="1"/>
              <a:t>Goppa</a:t>
            </a:r>
            <a:r>
              <a:rPr lang="en-US" altLang="ko-KR" sz="2250" dirty="0"/>
              <a:t> Code</a:t>
            </a:r>
            <a:endParaRPr lang="ko-KR" altLang="en-US" sz="2250" dirty="0"/>
          </a:p>
        </p:txBody>
      </p:sp>
      <p:pic>
        <p:nvPicPr>
          <p:cNvPr id="3" name="그림 2">
            <a:extLst>
              <a:ext uri="{FF2B5EF4-FFF2-40B4-BE49-F238E27FC236}">
                <a16:creationId xmlns:a16="http://schemas.microsoft.com/office/drawing/2014/main" id="{6BA00FDB-51D3-3B48-9FF3-823644D5C504}"/>
              </a:ext>
            </a:extLst>
          </p:cNvPr>
          <p:cNvPicPr>
            <a:picLocks noChangeAspect="1"/>
          </p:cNvPicPr>
          <p:nvPr/>
        </p:nvPicPr>
        <p:blipFill>
          <a:blip r:embed="rId2"/>
          <a:stretch>
            <a:fillRect/>
          </a:stretch>
        </p:blipFill>
        <p:spPr>
          <a:xfrm>
            <a:off x="519320" y="990498"/>
            <a:ext cx="3771900" cy="457200"/>
          </a:xfrm>
          <a:prstGeom prst="rect">
            <a:avLst/>
          </a:prstGeom>
        </p:spPr>
      </p:pic>
      <p:pic>
        <p:nvPicPr>
          <p:cNvPr id="5" name="그림 4">
            <a:extLst>
              <a:ext uri="{FF2B5EF4-FFF2-40B4-BE49-F238E27FC236}">
                <a16:creationId xmlns:a16="http://schemas.microsoft.com/office/drawing/2014/main" id="{4BDD9B0B-DC7B-9F40-9F1B-9A72AB1817EB}"/>
              </a:ext>
            </a:extLst>
          </p:cNvPr>
          <p:cNvPicPr>
            <a:picLocks noChangeAspect="1"/>
          </p:cNvPicPr>
          <p:nvPr/>
        </p:nvPicPr>
        <p:blipFill>
          <a:blip r:embed="rId3"/>
          <a:stretch>
            <a:fillRect/>
          </a:stretch>
        </p:blipFill>
        <p:spPr>
          <a:xfrm>
            <a:off x="6351519" y="1068860"/>
            <a:ext cx="1707745" cy="51466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64D28E-D960-174D-88F3-5CEAD04E9926}"/>
                  </a:ext>
                </a:extLst>
              </p:cNvPr>
              <p:cNvSpPr txBox="1"/>
              <p:nvPr/>
            </p:nvSpPr>
            <p:spPr>
              <a:xfrm>
                <a:off x="519320" y="1585632"/>
                <a:ext cx="8403535" cy="2253694"/>
              </a:xfrm>
              <a:prstGeom prst="rect">
                <a:avLst/>
              </a:prstGeom>
              <a:noFill/>
            </p:spPr>
            <p:txBody>
              <a:bodyPr wrap="square" rtlCol="0">
                <a:spAutoFit/>
              </a:bodyPr>
              <a:lstStyle/>
              <a:p>
                <a:r>
                  <a:rPr kumimoji="1" lang="ko-KR" altLang="en-US" dirty="0"/>
                  <a:t>그러므로 식  </a:t>
                </a:r>
                <a:r>
                  <a:rPr kumimoji="1" lang="en-US" altLang="ko-KR" dirty="0"/>
                  <a:t>	</a:t>
                </a:r>
                <a:r>
                  <a:rPr kumimoji="1" lang="en-US" altLang="ko-KR"/>
                  <a:t>	</a:t>
                </a:r>
                <a:r>
                  <a:rPr kumimoji="1" lang="ko-KR" altLang="en-US"/>
                  <a:t>       </a:t>
                </a:r>
                <a:r>
                  <a:rPr kumimoji="1" lang="ko-KR" altLang="en-US" dirty="0"/>
                  <a:t>는 다음과 같이 쓸 수 있다</a:t>
                </a:r>
                <a:r>
                  <a:rPr kumimoji="1" lang="en-US" altLang="ko-KR" dirty="0"/>
                  <a:t>.</a:t>
                </a:r>
                <a:r>
                  <a:rPr kumimoji="1" lang="ko-KR" altLang="en-US" dirty="0"/>
                  <a:t> </a:t>
                </a:r>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r>
                  <a:rPr kumimoji="1" lang="ko-KR" altLang="en-US" dirty="0"/>
                  <a:t>그리고 </a:t>
                </a:r>
                <a14:m>
                  <m:oMath xmlns:m="http://schemas.openxmlformats.org/officeDocument/2006/math">
                    <m:sSup>
                      <m:sSupPr>
                        <m:ctrlPr>
                          <a:rPr kumimoji="1" lang="en-US" altLang="ko-KR" i="1">
                            <a:latin typeface="Cambria Math" panose="02040503050406030204" pitchFamily="18" charset="0"/>
                          </a:rPr>
                        </m:ctrlPr>
                      </m:sSupPr>
                      <m:e>
                        <m:r>
                          <a:rPr kumimoji="1" lang="en-US" altLang="ko-KR" i="1">
                            <a:latin typeface="Cambria Math" panose="02040503050406030204" pitchFamily="18" charset="0"/>
                          </a:rPr>
                          <m:t>𝑧</m:t>
                        </m:r>
                      </m:e>
                      <m:sup>
                        <m:r>
                          <a:rPr kumimoji="1" lang="en-US" altLang="ko-KR" i="1">
                            <a:latin typeface="Cambria Math" panose="02040503050406030204" pitchFamily="18" charset="0"/>
                          </a:rPr>
                          <m:t>𝑗</m:t>
                        </m:r>
                      </m:sup>
                    </m:sSup>
                  </m:oMath>
                </a14:m>
                <a:r>
                  <a:rPr kumimoji="1" lang="ko-KR" altLang="en-US" dirty="0"/>
                  <a:t> 의 계수를 분리해서 정리하면 다음과 같이 쓸 수 있다</a:t>
                </a:r>
                <a:r>
                  <a:rPr kumimoji="1" lang="en-US" altLang="ko-KR" dirty="0"/>
                  <a:t>.</a:t>
                </a:r>
              </a:p>
              <a:p>
                <a:endParaRPr kumimoji="1" lang="en-US" altLang="ko-KR" dirty="0"/>
              </a:p>
              <a:p>
                <a:endParaRPr kumimoji="1" lang="ko-KR" altLang="en-US" dirty="0"/>
              </a:p>
            </p:txBody>
          </p:sp>
        </mc:Choice>
        <mc:Fallback xmlns="">
          <p:sp>
            <p:nvSpPr>
              <p:cNvPr id="7" name="TextBox 6">
                <a:extLst>
                  <a:ext uri="{FF2B5EF4-FFF2-40B4-BE49-F238E27FC236}">
                    <a16:creationId xmlns:a16="http://schemas.microsoft.com/office/drawing/2014/main" id="{E164D28E-D960-174D-88F3-5CEAD04E9926}"/>
                  </a:ext>
                </a:extLst>
              </p:cNvPr>
              <p:cNvSpPr txBox="1">
                <a:spLocks noRot="1" noChangeAspect="1" noMove="1" noResize="1" noEditPoints="1" noAdjustHandles="1" noChangeArrowheads="1" noChangeShapeType="1" noTextEdit="1"/>
              </p:cNvSpPr>
              <p:nvPr/>
            </p:nvSpPr>
            <p:spPr>
              <a:xfrm>
                <a:off x="519320" y="1585632"/>
                <a:ext cx="8403535" cy="2253694"/>
              </a:xfrm>
              <a:prstGeom prst="rect">
                <a:avLst/>
              </a:prstGeom>
              <a:blipFill>
                <a:blip r:embed="rId4"/>
                <a:stretch>
                  <a:fillRect l="-218" t="-811"/>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D0AACEFC-4920-5F4B-BA9B-0D083B435431}"/>
              </a:ext>
            </a:extLst>
          </p:cNvPr>
          <p:cNvSpPr txBox="1"/>
          <p:nvPr/>
        </p:nvSpPr>
        <p:spPr>
          <a:xfrm>
            <a:off x="6164746" y="990289"/>
            <a:ext cx="603802" cy="253916"/>
          </a:xfrm>
          <a:prstGeom prst="rect">
            <a:avLst/>
          </a:prstGeom>
          <a:noFill/>
        </p:spPr>
        <p:txBody>
          <a:bodyPr wrap="square" rtlCol="0">
            <a:spAutoFit/>
          </a:bodyPr>
          <a:lstStyle/>
          <a:p>
            <a:r>
              <a:rPr kumimoji="1" lang="ko-KR" altLang="en-US" sz="1050" dirty="0"/>
              <a:t>*</a:t>
            </a:r>
          </a:p>
        </p:txBody>
      </p:sp>
      <p:pic>
        <p:nvPicPr>
          <p:cNvPr id="10" name="그림 9">
            <a:extLst>
              <a:ext uri="{FF2B5EF4-FFF2-40B4-BE49-F238E27FC236}">
                <a16:creationId xmlns:a16="http://schemas.microsoft.com/office/drawing/2014/main" id="{E954B3A1-ABB6-2C4E-9904-61FB442CC820}"/>
              </a:ext>
            </a:extLst>
          </p:cNvPr>
          <p:cNvPicPr>
            <a:picLocks noChangeAspect="1"/>
          </p:cNvPicPr>
          <p:nvPr/>
        </p:nvPicPr>
        <p:blipFill>
          <a:blip r:embed="rId5"/>
          <a:stretch>
            <a:fillRect/>
          </a:stretch>
        </p:blipFill>
        <p:spPr>
          <a:xfrm>
            <a:off x="2961525" y="2087383"/>
            <a:ext cx="2785778" cy="674618"/>
          </a:xfrm>
          <a:prstGeom prst="rect">
            <a:avLst/>
          </a:prstGeom>
        </p:spPr>
      </p:pic>
      <p:pic>
        <p:nvPicPr>
          <p:cNvPr id="11" name="그림 10">
            <a:extLst>
              <a:ext uri="{FF2B5EF4-FFF2-40B4-BE49-F238E27FC236}">
                <a16:creationId xmlns:a16="http://schemas.microsoft.com/office/drawing/2014/main" id="{CDB4A2AC-0F24-E94A-86FD-A38154BB2B78}"/>
              </a:ext>
            </a:extLst>
          </p:cNvPr>
          <p:cNvPicPr>
            <a:picLocks noChangeAspect="1"/>
          </p:cNvPicPr>
          <p:nvPr/>
        </p:nvPicPr>
        <p:blipFill>
          <a:blip r:embed="rId6"/>
          <a:stretch>
            <a:fillRect/>
          </a:stretch>
        </p:blipFill>
        <p:spPr>
          <a:xfrm>
            <a:off x="2964553" y="3554595"/>
            <a:ext cx="2782750" cy="633611"/>
          </a:xfrm>
          <a:prstGeom prst="rect">
            <a:avLst/>
          </a:prstGeom>
        </p:spPr>
      </p:pic>
      <p:pic>
        <p:nvPicPr>
          <p:cNvPr id="6" name="그림 5">
            <a:extLst>
              <a:ext uri="{FF2B5EF4-FFF2-40B4-BE49-F238E27FC236}">
                <a16:creationId xmlns:a16="http://schemas.microsoft.com/office/drawing/2014/main" id="{566D5E06-6DF2-574F-BF6A-EA2A634C1434}"/>
              </a:ext>
            </a:extLst>
          </p:cNvPr>
          <p:cNvPicPr>
            <a:picLocks noChangeAspect="1"/>
          </p:cNvPicPr>
          <p:nvPr/>
        </p:nvPicPr>
        <p:blipFill>
          <a:blip r:embed="rId7"/>
          <a:stretch>
            <a:fillRect/>
          </a:stretch>
        </p:blipFill>
        <p:spPr>
          <a:xfrm>
            <a:off x="1694002" y="1602918"/>
            <a:ext cx="1930846" cy="276999"/>
          </a:xfrm>
          <a:prstGeom prst="rect">
            <a:avLst/>
          </a:prstGeom>
        </p:spPr>
      </p:pic>
    </p:spTree>
    <p:extLst>
      <p:ext uri="{BB962C8B-B14F-4D97-AF65-F5344CB8AC3E}">
        <p14:creationId xmlns:p14="http://schemas.microsoft.com/office/powerpoint/2010/main" val="4070949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Parity Check Matrix of the </a:t>
            </a:r>
            <a:r>
              <a:rPr lang="en-US" altLang="ko-KR" sz="2250" dirty="0" err="1"/>
              <a:t>Goppa</a:t>
            </a:r>
            <a:r>
              <a:rPr lang="en-US" altLang="ko-KR" sz="2250" dirty="0"/>
              <a:t> Code</a:t>
            </a:r>
            <a:endParaRPr lang="ko-KR" altLang="en-US" sz="2250" dirty="0"/>
          </a:p>
        </p:txBody>
      </p:sp>
      <p:sp>
        <p:nvSpPr>
          <p:cNvPr id="9" name="TextBox 8">
            <a:extLst>
              <a:ext uri="{FF2B5EF4-FFF2-40B4-BE49-F238E27FC236}">
                <a16:creationId xmlns:a16="http://schemas.microsoft.com/office/drawing/2014/main" id="{D0AACEFC-4920-5F4B-BA9B-0D083B435431}"/>
              </a:ext>
            </a:extLst>
          </p:cNvPr>
          <p:cNvSpPr txBox="1"/>
          <p:nvPr/>
        </p:nvSpPr>
        <p:spPr>
          <a:xfrm>
            <a:off x="6164746" y="990289"/>
            <a:ext cx="603802" cy="253916"/>
          </a:xfrm>
          <a:prstGeom prst="rect">
            <a:avLst/>
          </a:prstGeom>
          <a:noFill/>
        </p:spPr>
        <p:txBody>
          <a:bodyPr wrap="square" rtlCol="0">
            <a:spAutoFit/>
          </a:bodyPr>
          <a:lstStyle/>
          <a:p>
            <a:r>
              <a:rPr kumimoji="1" lang="ko-KR" altLang="en-US" sz="1050"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A0AC8A-31DF-FE4D-B48F-9BFBD51B80C2}"/>
                  </a:ext>
                </a:extLst>
              </p:cNvPr>
              <p:cNvSpPr txBox="1"/>
              <p:nvPr/>
            </p:nvSpPr>
            <p:spPr>
              <a:xfrm>
                <a:off x="434396" y="1006821"/>
                <a:ext cx="8475593" cy="2488502"/>
              </a:xfrm>
              <a:prstGeom prst="rect">
                <a:avLst/>
              </a:prstGeom>
              <a:noFill/>
            </p:spPr>
            <p:txBody>
              <a:bodyPr wrap="square" rtlCol="0">
                <a:spAutoFit/>
              </a:bodyPr>
              <a:lstStyle/>
              <a:p>
                <a:r>
                  <a:rPr kumimoji="1" lang="ko-KR" altLang="en-US" dirty="0"/>
                  <a:t>디코딩을 하기 위해서는 우선</a:t>
                </a:r>
                <a:r>
                  <a:rPr kumimoji="1" lang="en-US" altLang="ko-KR" dirty="0"/>
                  <a:t>,</a:t>
                </a:r>
                <a:r>
                  <a:rPr kumimoji="1" lang="ko-KR" altLang="en-US" dirty="0"/>
                  <a:t> 패리티 체크 행렬 </a:t>
                </a:r>
                <a:r>
                  <a:rPr kumimoji="1" lang="en-US" altLang="ko-KR" i="1" dirty="0"/>
                  <a:t>H</a:t>
                </a:r>
                <a:r>
                  <a:rPr kumimoji="1" lang="ko-KR" altLang="en-US" i="1" dirty="0"/>
                  <a:t> </a:t>
                </a:r>
                <a:r>
                  <a:rPr kumimoji="1" lang="ko-KR" altLang="en-US" dirty="0"/>
                  <a:t>가 필요 </a:t>
                </a:r>
                <a:endParaRPr kumimoji="1" lang="en-US" altLang="ko-KR" dirty="0"/>
              </a:p>
              <a:p>
                <a:endParaRPr kumimoji="1" lang="en-US" altLang="ko-KR" dirty="0"/>
              </a:p>
              <a:p>
                <a:r>
                  <a:rPr kumimoji="1" lang="ko-KR" altLang="en-US" dirty="0"/>
                  <a:t>앞서</a:t>
                </a:r>
                <a:r>
                  <a:rPr kumimoji="1" lang="en-US" altLang="ko-KR" dirty="0"/>
                  <a:t>,</a:t>
                </a:r>
                <a:r>
                  <a:rPr kumimoji="1" lang="ko-KR" altLang="en-US" dirty="0"/>
                  <a:t> </a:t>
                </a:r>
                <a:r>
                  <a:rPr kumimoji="1" lang="ko-KR" altLang="en-US" dirty="0" err="1"/>
                  <a:t>코드워드</a:t>
                </a:r>
                <a:r>
                  <a:rPr kumimoji="1" lang="ko-KR" altLang="en-US" dirty="0"/>
                  <a:t> </a:t>
                </a:r>
                <a:r>
                  <a:rPr kumimoji="1" lang="en-US" altLang="ko-KR" i="1" dirty="0"/>
                  <a:t>c</a:t>
                </a:r>
                <a:r>
                  <a:rPr kumimoji="1" lang="ko-KR" altLang="en-US" dirty="0"/>
                  <a:t> </a:t>
                </a:r>
                <a:r>
                  <a:rPr kumimoji="1" lang="en-US" altLang="ko-KR" dirty="0"/>
                  <a:t>=</a:t>
                </a:r>
                <a:r>
                  <a:rPr kumimoji="1" lang="ko-KR" altLang="en-US" dirty="0"/>
                  <a:t> </a:t>
                </a:r>
                <a:r>
                  <a:rPr kumimoji="1" lang="en-US" altLang="ko-KR" dirty="0"/>
                  <a:t>(</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𝑐</m:t>
                        </m:r>
                      </m:e>
                      <m:sub>
                        <m:r>
                          <a:rPr kumimoji="1" lang="en-US" altLang="ko-KR" i="1">
                            <a:latin typeface="Cambria Math" panose="02040503050406030204" pitchFamily="18" charset="0"/>
                          </a:rPr>
                          <m:t>1</m:t>
                        </m:r>
                      </m:sub>
                    </m:sSub>
                    <m:r>
                      <a:rPr kumimoji="1" lang="en-US" altLang="ko-KR" i="1">
                        <a:latin typeface="Cambria Math" panose="02040503050406030204" pitchFamily="18" charset="0"/>
                      </a:rPr>
                      <m:t> , . . .</m:t>
                    </m:r>
                  </m:oMath>
                </a14:m>
                <a:r>
                  <a:rPr kumimoji="1" lang="en-US" altLang="ko-KR" dirty="0"/>
                  <a:t> ,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𝑐</m:t>
                        </m:r>
                      </m:e>
                      <m:sub>
                        <m:r>
                          <a:rPr kumimoji="1" lang="en-US" altLang="ko-KR" i="1">
                            <a:latin typeface="Cambria Math" panose="02040503050406030204" pitchFamily="18" charset="0"/>
                          </a:rPr>
                          <m:t>𝑛</m:t>
                        </m:r>
                      </m:sub>
                    </m:sSub>
                  </m:oMath>
                </a14:m>
                <a:r>
                  <a:rPr kumimoji="1" lang="en-US" altLang="ko-KR" dirty="0"/>
                  <a:t>)</a:t>
                </a:r>
                <a:r>
                  <a:rPr kumimoji="1" lang="ko-KR" altLang="en-US" dirty="0"/>
                  <a:t> 는</a:t>
                </a:r>
                <a:endParaRPr kumimoji="1" lang="en-US" altLang="ko-KR" dirty="0"/>
              </a:p>
              <a:p>
                <a:endParaRPr kumimoji="1" lang="en-US" altLang="ko-KR" dirty="0"/>
              </a:p>
              <a:p>
                <a:r>
                  <a:rPr kumimoji="1" lang="ko-KR" altLang="en-US" dirty="0"/>
                  <a:t> </a:t>
                </a:r>
                <a:r>
                  <a:rPr kumimoji="1" lang="en-US" altLang="ko-KR" dirty="0"/>
                  <a:t>		                              </a:t>
                </a:r>
                <a:r>
                  <a:rPr kumimoji="1" lang="ko-KR" altLang="en-US" dirty="0"/>
                  <a:t>의</a:t>
                </a:r>
                <a14:m>
                  <m:oMath xmlns:m="http://schemas.openxmlformats.org/officeDocument/2006/math">
                    <m:r>
                      <a:rPr kumimoji="1" lang="ko-KR" altLang="en-US">
                        <a:latin typeface="Cambria Math" panose="02040503050406030204" pitchFamily="18" charset="0"/>
                      </a:rPr>
                      <m:t> </m:t>
                    </m:r>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𝑝</m:t>
                        </m:r>
                      </m:e>
                      <m:sub>
                        <m:r>
                          <a:rPr kumimoji="1" lang="en-US" altLang="ko-KR" i="1">
                            <a:latin typeface="Cambria Math" panose="02040503050406030204" pitchFamily="18" charset="0"/>
                          </a:rPr>
                          <m:t>𝑖𝑗</m:t>
                        </m:r>
                      </m:sub>
                    </m:sSub>
                    <m:r>
                      <a:rPr kumimoji="1" lang="ko-KR" altLang="en-US" i="1">
                        <a:latin typeface="Cambria Math" panose="02040503050406030204" pitchFamily="18" charset="0"/>
                      </a:rPr>
                      <m:t> </m:t>
                    </m:r>
                    <m:r>
                      <a:rPr kumimoji="1" lang="ko-KR" altLang="en-US" i="1">
                        <a:latin typeface="Cambria Math" panose="02040503050406030204" pitchFamily="18" charset="0"/>
                      </a:rPr>
                      <m:t>에</m:t>
                    </m:r>
                    <m:r>
                      <a:rPr kumimoji="1" lang="ko-KR" altLang="en-US" i="1">
                        <a:latin typeface="Cambria Math" panose="02040503050406030204" pitchFamily="18" charset="0"/>
                      </a:rPr>
                      <m:t> </m:t>
                    </m:r>
                    <m:r>
                      <a:rPr kumimoji="1" lang="ko-KR" altLang="en-US" i="1">
                        <a:latin typeface="Cambria Math" panose="02040503050406030204" pitchFamily="18" charset="0"/>
                      </a:rPr>
                      <m:t>대하여</m:t>
                    </m:r>
                  </m:oMath>
                </a14:m>
                <a:r>
                  <a:rPr kumimoji="1" lang="ko-KR" altLang="en-US" dirty="0"/>
                  <a:t> 다음을 만족해야 하는 것을 보였음</a:t>
                </a:r>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r>
                  <a:rPr kumimoji="1" lang="ko-KR" altLang="en-US" dirty="0"/>
                  <a:t>패리티 체크 행렬 </a:t>
                </a:r>
                <a:r>
                  <a:rPr kumimoji="1" lang="en-US" altLang="ko-KR" i="1" dirty="0"/>
                  <a:t>H</a:t>
                </a:r>
                <a:r>
                  <a:rPr kumimoji="1" lang="ko-KR" altLang="en-US" i="1" dirty="0"/>
                  <a:t> </a:t>
                </a:r>
                <a:r>
                  <a:rPr kumimoji="1" lang="ko-KR" altLang="en-US" dirty="0"/>
                  <a:t>는 </a:t>
                </a:r>
                <a:r>
                  <a:rPr kumimoji="1" lang="ko-KR" altLang="en-US" dirty="0" err="1"/>
                  <a:t>코드워드에</a:t>
                </a:r>
                <a:r>
                  <a:rPr kumimoji="1" lang="ko-KR" altLang="en-US" dirty="0"/>
                  <a:t> </a:t>
                </a:r>
                <a:r>
                  <a:rPr kumimoji="1" lang="en-US" altLang="ko-KR" i="1" dirty="0"/>
                  <a:t>c</a:t>
                </a:r>
                <a:r>
                  <a:rPr kumimoji="1" lang="ko-KR" altLang="en-US" dirty="0"/>
                  <a:t> 대하여 </a:t>
                </a:r>
                <a14:m>
                  <m:oMath xmlns:m="http://schemas.openxmlformats.org/officeDocument/2006/math">
                    <m:r>
                      <m:rPr>
                        <m:sty m:val="p"/>
                      </m:rPr>
                      <a:rPr kumimoji="1" lang="en-US" altLang="ko-KR">
                        <a:latin typeface="Cambria Math" panose="02040503050406030204" pitchFamily="18" charset="0"/>
                      </a:rPr>
                      <m:t>c</m:t>
                    </m:r>
                    <m:sSup>
                      <m:sSupPr>
                        <m:ctrlPr>
                          <a:rPr kumimoji="1" lang="en-US" altLang="ko-KR" i="1">
                            <a:latin typeface="Cambria Math" panose="02040503050406030204" pitchFamily="18" charset="0"/>
                          </a:rPr>
                        </m:ctrlPr>
                      </m:sSupPr>
                      <m:e>
                        <m:r>
                          <a:rPr kumimoji="1" lang="en-US" altLang="ko-KR" i="1">
                            <a:latin typeface="Cambria Math" panose="02040503050406030204" pitchFamily="18" charset="0"/>
                          </a:rPr>
                          <m:t>𝐻</m:t>
                        </m:r>
                      </m:e>
                      <m:sup>
                        <m:r>
                          <a:rPr kumimoji="1" lang="en-US" altLang="ko-KR" i="1">
                            <a:latin typeface="Cambria Math" panose="02040503050406030204" pitchFamily="18" charset="0"/>
                          </a:rPr>
                          <m:t>𝑇</m:t>
                        </m:r>
                      </m:sup>
                    </m:sSup>
                  </m:oMath>
                </a14:m>
                <a:r>
                  <a:rPr kumimoji="1" lang="en-US" altLang="ko-KR" dirty="0"/>
                  <a:t> =</a:t>
                </a:r>
                <a:r>
                  <a:rPr kumimoji="1" lang="ko-KR" altLang="en-US" dirty="0"/>
                  <a:t> </a:t>
                </a:r>
                <a:r>
                  <a:rPr kumimoji="1" lang="en-US" altLang="ko-KR" dirty="0"/>
                  <a:t>0</a:t>
                </a:r>
                <a:r>
                  <a:rPr kumimoji="1" lang="ko-KR" altLang="en-US" dirty="0"/>
                  <a:t> 을 만족해야 한다</a:t>
                </a:r>
                <a:r>
                  <a:rPr kumimoji="1" lang="en-US" altLang="ko-KR" dirty="0"/>
                  <a:t>.</a:t>
                </a:r>
                <a:r>
                  <a:rPr kumimoji="1" lang="ko-KR" altLang="en-US" dirty="0"/>
                  <a:t> 그러므로</a:t>
                </a:r>
                <a:r>
                  <a:rPr kumimoji="1" lang="en-US" altLang="ko-KR" dirty="0"/>
                  <a:t> </a:t>
                </a:r>
                <a:r>
                  <a:rPr kumimoji="1" lang="en-US" altLang="ko-KR" i="1" dirty="0"/>
                  <a:t>H</a:t>
                </a:r>
                <a:r>
                  <a:rPr kumimoji="1" lang="ko-KR" altLang="en-US" i="1" dirty="0"/>
                  <a:t> </a:t>
                </a:r>
                <a:r>
                  <a:rPr kumimoji="1" lang="ko-KR" altLang="en-US" dirty="0"/>
                  <a:t>는 다음과 같다</a:t>
                </a:r>
                <a:r>
                  <a:rPr kumimoji="1" lang="en-US" altLang="ko-KR" dirty="0"/>
                  <a:t>.</a:t>
                </a:r>
              </a:p>
            </p:txBody>
          </p:sp>
        </mc:Choice>
        <mc:Fallback xmlns="">
          <p:sp>
            <p:nvSpPr>
              <p:cNvPr id="4" name="TextBox 3">
                <a:extLst>
                  <a:ext uri="{FF2B5EF4-FFF2-40B4-BE49-F238E27FC236}">
                    <a16:creationId xmlns:a16="http://schemas.microsoft.com/office/drawing/2014/main" id="{7DA0AC8A-31DF-FE4D-B48F-9BFBD51B80C2}"/>
                  </a:ext>
                </a:extLst>
              </p:cNvPr>
              <p:cNvSpPr txBox="1">
                <a:spLocks noRot="1" noChangeAspect="1" noMove="1" noResize="1" noEditPoints="1" noAdjustHandles="1" noChangeArrowheads="1" noChangeShapeType="1" noTextEdit="1"/>
              </p:cNvSpPr>
              <p:nvPr/>
            </p:nvSpPr>
            <p:spPr>
              <a:xfrm>
                <a:off x="434396" y="1006821"/>
                <a:ext cx="8475593" cy="2488502"/>
              </a:xfrm>
              <a:prstGeom prst="rect">
                <a:avLst/>
              </a:prstGeom>
              <a:blipFill>
                <a:blip r:embed="rId3"/>
                <a:stretch>
                  <a:fillRect l="-216" t="-735" b="-1961"/>
                </a:stretch>
              </a:blipFill>
            </p:spPr>
            <p:txBody>
              <a:bodyPr/>
              <a:lstStyle/>
              <a:p>
                <a:r>
                  <a:rPr lang="ko-KR" altLang="en-US">
                    <a:noFill/>
                  </a:rPr>
                  <a:t> </a:t>
                </a:r>
              </a:p>
            </p:txBody>
          </p:sp>
        </mc:Fallback>
      </mc:AlternateContent>
      <p:pic>
        <p:nvPicPr>
          <p:cNvPr id="12" name="그림 11">
            <a:extLst>
              <a:ext uri="{FF2B5EF4-FFF2-40B4-BE49-F238E27FC236}">
                <a16:creationId xmlns:a16="http://schemas.microsoft.com/office/drawing/2014/main" id="{31F3269F-95D3-6843-A2A7-EA9D31B99421}"/>
              </a:ext>
            </a:extLst>
          </p:cNvPr>
          <p:cNvPicPr>
            <a:picLocks noChangeAspect="1"/>
          </p:cNvPicPr>
          <p:nvPr/>
        </p:nvPicPr>
        <p:blipFill>
          <a:blip r:embed="rId4"/>
          <a:stretch>
            <a:fillRect/>
          </a:stretch>
        </p:blipFill>
        <p:spPr>
          <a:xfrm>
            <a:off x="565920" y="1857625"/>
            <a:ext cx="3241721" cy="261182"/>
          </a:xfrm>
          <a:prstGeom prst="rect">
            <a:avLst/>
          </a:prstGeom>
        </p:spPr>
      </p:pic>
      <p:pic>
        <p:nvPicPr>
          <p:cNvPr id="13" name="그림 12">
            <a:extLst>
              <a:ext uri="{FF2B5EF4-FFF2-40B4-BE49-F238E27FC236}">
                <a16:creationId xmlns:a16="http://schemas.microsoft.com/office/drawing/2014/main" id="{96402D2A-E4D8-934A-BB96-19F8DEBEF697}"/>
              </a:ext>
            </a:extLst>
          </p:cNvPr>
          <p:cNvPicPr>
            <a:picLocks noChangeAspect="1"/>
          </p:cNvPicPr>
          <p:nvPr/>
        </p:nvPicPr>
        <p:blipFill>
          <a:blip r:embed="rId5"/>
          <a:stretch>
            <a:fillRect/>
          </a:stretch>
        </p:blipFill>
        <p:spPr>
          <a:xfrm>
            <a:off x="3370276" y="3774711"/>
            <a:ext cx="2403448" cy="949133"/>
          </a:xfrm>
          <a:prstGeom prst="rect">
            <a:avLst/>
          </a:prstGeom>
        </p:spPr>
      </p:pic>
      <p:pic>
        <p:nvPicPr>
          <p:cNvPr id="11" name="그림 10">
            <a:extLst>
              <a:ext uri="{FF2B5EF4-FFF2-40B4-BE49-F238E27FC236}">
                <a16:creationId xmlns:a16="http://schemas.microsoft.com/office/drawing/2014/main" id="{CDB4A2AC-0F24-E94A-86FD-A38154BB2B78}"/>
              </a:ext>
            </a:extLst>
          </p:cNvPr>
          <p:cNvPicPr>
            <a:picLocks noChangeAspect="1"/>
          </p:cNvPicPr>
          <p:nvPr/>
        </p:nvPicPr>
        <p:blipFill>
          <a:blip r:embed="rId6"/>
          <a:stretch>
            <a:fillRect/>
          </a:stretch>
        </p:blipFill>
        <p:spPr>
          <a:xfrm>
            <a:off x="3201272" y="2251072"/>
            <a:ext cx="2741456" cy="624208"/>
          </a:xfrm>
          <a:prstGeom prst="rect">
            <a:avLst/>
          </a:prstGeom>
        </p:spPr>
      </p:pic>
    </p:spTree>
    <p:extLst>
      <p:ext uri="{BB962C8B-B14F-4D97-AF65-F5344CB8AC3E}">
        <p14:creationId xmlns:p14="http://schemas.microsoft.com/office/powerpoint/2010/main" val="1036253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63265"/>
            <a:ext cx="8526120" cy="571622"/>
          </a:xfrm>
        </p:spPr>
        <p:txBody>
          <a:bodyPr>
            <a:normAutofit/>
          </a:bodyPr>
          <a:lstStyle/>
          <a:p>
            <a:r>
              <a:rPr lang="en-US" altLang="ko-KR" sz="2250" dirty="0"/>
              <a:t>Parity Check Matrix of the </a:t>
            </a:r>
            <a:r>
              <a:rPr lang="en-US" altLang="ko-KR" sz="2250" dirty="0" err="1"/>
              <a:t>Goppa</a:t>
            </a:r>
            <a:r>
              <a:rPr lang="en-US" altLang="ko-KR" sz="2250" dirty="0"/>
              <a:t> Code</a:t>
            </a:r>
            <a:endParaRPr lang="ko-KR" altLang="en-US" sz="2250" dirty="0"/>
          </a:p>
        </p:txBody>
      </p:sp>
      <p:sp>
        <p:nvSpPr>
          <p:cNvPr id="9" name="TextBox 8">
            <a:extLst>
              <a:ext uri="{FF2B5EF4-FFF2-40B4-BE49-F238E27FC236}">
                <a16:creationId xmlns:a16="http://schemas.microsoft.com/office/drawing/2014/main" id="{D0AACEFC-4920-5F4B-BA9B-0D083B435431}"/>
              </a:ext>
            </a:extLst>
          </p:cNvPr>
          <p:cNvSpPr txBox="1"/>
          <p:nvPr/>
        </p:nvSpPr>
        <p:spPr>
          <a:xfrm>
            <a:off x="6477829" y="1149493"/>
            <a:ext cx="603802" cy="253916"/>
          </a:xfrm>
          <a:prstGeom prst="rect">
            <a:avLst/>
          </a:prstGeom>
          <a:noFill/>
        </p:spPr>
        <p:txBody>
          <a:bodyPr wrap="square" rtlCol="0">
            <a:spAutoFit/>
          </a:bodyPr>
          <a:lstStyle/>
          <a:p>
            <a:r>
              <a:rPr kumimoji="1" lang="ko-KR" altLang="en-US" sz="1050" dirty="0"/>
              <a:t>*</a:t>
            </a:r>
          </a:p>
        </p:txBody>
      </p:sp>
      <p:pic>
        <p:nvPicPr>
          <p:cNvPr id="13" name="그림 12">
            <a:extLst>
              <a:ext uri="{FF2B5EF4-FFF2-40B4-BE49-F238E27FC236}">
                <a16:creationId xmlns:a16="http://schemas.microsoft.com/office/drawing/2014/main" id="{96402D2A-E4D8-934A-BB96-19F8DEBEF697}"/>
              </a:ext>
            </a:extLst>
          </p:cNvPr>
          <p:cNvPicPr>
            <a:picLocks noChangeAspect="1"/>
          </p:cNvPicPr>
          <p:nvPr/>
        </p:nvPicPr>
        <p:blipFill>
          <a:blip r:embed="rId3"/>
          <a:stretch>
            <a:fillRect/>
          </a:stretch>
        </p:blipFill>
        <p:spPr>
          <a:xfrm>
            <a:off x="6669675" y="1126127"/>
            <a:ext cx="1761192" cy="695503"/>
          </a:xfrm>
          <a:prstGeom prst="rect">
            <a:avLst/>
          </a:prstGeom>
        </p:spPr>
      </p:pic>
      <p:pic>
        <p:nvPicPr>
          <p:cNvPr id="3" name="그림 2">
            <a:extLst>
              <a:ext uri="{FF2B5EF4-FFF2-40B4-BE49-F238E27FC236}">
                <a16:creationId xmlns:a16="http://schemas.microsoft.com/office/drawing/2014/main" id="{EB38BFE7-5DDC-C74C-BBF9-6DDDA984213E}"/>
              </a:ext>
            </a:extLst>
          </p:cNvPr>
          <p:cNvPicPr>
            <a:picLocks noChangeAspect="1"/>
          </p:cNvPicPr>
          <p:nvPr/>
        </p:nvPicPr>
        <p:blipFill>
          <a:blip r:embed="rId4"/>
          <a:stretch>
            <a:fillRect/>
          </a:stretch>
        </p:blipFill>
        <p:spPr>
          <a:xfrm>
            <a:off x="623680" y="1553013"/>
            <a:ext cx="3282398" cy="431341"/>
          </a:xfrm>
          <a:prstGeom prst="rect">
            <a:avLst/>
          </a:prstGeom>
        </p:spPr>
      </p:pic>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ADC5C18A-5F14-3F43-B029-6112408A5BA6}"/>
                  </a:ext>
                </a:extLst>
              </p:cNvPr>
              <p:cNvSpPr/>
              <p:nvPr/>
            </p:nvSpPr>
            <p:spPr>
              <a:xfrm>
                <a:off x="408357" y="1126127"/>
                <a:ext cx="8654363" cy="3134833"/>
              </a:xfrm>
              <a:prstGeom prst="rect">
                <a:avLst/>
              </a:prstGeom>
            </p:spPr>
            <p:txBody>
              <a:bodyPr wrap="square">
                <a:spAutoFit/>
              </a:bodyPr>
              <a:lstStyle/>
              <a:p>
                <a14:m>
                  <m:oMath xmlns:m="http://schemas.openxmlformats.org/officeDocument/2006/math">
                    <m:r>
                      <a:rPr kumimoji="1" lang="ko-KR" altLang="en-US">
                        <a:latin typeface="Cambria Math" panose="02040503050406030204" pitchFamily="18" charset="0"/>
                      </a:rPr>
                      <m:t> </m:t>
                    </m:r>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𝐻</m:t>
                        </m:r>
                        <m:r>
                          <a:rPr kumimoji="1" lang="ko-KR" altLang="en-US" i="1">
                            <a:latin typeface="Cambria Math" panose="02040503050406030204" pitchFamily="18" charset="0"/>
                          </a:rPr>
                          <m:t>의</m:t>
                        </m:r>
                        <m:r>
                          <a:rPr kumimoji="1" lang="ko-KR" altLang="en-US" i="1">
                            <a:latin typeface="Cambria Math" panose="02040503050406030204" pitchFamily="18" charset="0"/>
                          </a:rPr>
                          <m:t> </m:t>
                        </m:r>
                        <m:r>
                          <a:rPr kumimoji="1" lang="ko-KR" altLang="en-US" i="1">
                            <a:latin typeface="Cambria Math" panose="02040503050406030204" pitchFamily="18" charset="0"/>
                          </a:rPr>
                          <m:t>요소</m:t>
                        </m:r>
                        <m:r>
                          <a:rPr kumimoji="1" lang="ko-KR" altLang="en-US" i="1">
                            <a:latin typeface="Cambria Math" panose="02040503050406030204" pitchFamily="18" charset="0"/>
                          </a:rPr>
                          <m:t> </m:t>
                        </m:r>
                        <m:r>
                          <a:rPr kumimoji="1" lang="en-US" altLang="ko-KR" i="1">
                            <a:latin typeface="Cambria Math" panose="02040503050406030204" pitchFamily="18" charset="0"/>
                          </a:rPr>
                          <m:t>𝑝</m:t>
                        </m:r>
                      </m:e>
                      <m:sub>
                        <m:r>
                          <a:rPr kumimoji="1" lang="en-US" altLang="ko-KR" i="1">
                            <a:latin typeface="Cambria Math" panose="02040503050406030204" pitchFamily="18" charset="0"/>
                          </a:rPr>
                          <m:t>𝑖𝑗</m:t>
                        </m:r>
                      </m:sub>
                    </m:sSub>
                    <m:r>
                      <a:rPr kumimoji="1" lang="ko-KR" altLang="en-US">
                        <a:latin typeface="Cambria Math" panose="02040503050406030204" pitchFamily="18" charset="0"/>
                      </a:rPr>
                      <m:t> </m:t>
                    </m:r>
                    <m:r>
                      <a:rPr kumimoji="1" lang="ko-KR" altLang="en-US">
                        <a:latin typeface="Cambria Math" panose="02040503050406030204" pitchFamily="18" charset="0"/>
                      </a:rPr>
                      <m:t>를</m:t>
                    </m:r>
                    <m:r>
                      <a:rPr kumimoji="1" lang="ko-KR" altLang="en-US">
                        <a:latin typeface="Cambria Math" panose="02040503050406030204" pitchFamily="18" charset="0"/>
                      </a:rPr>
                      <m:t> </m:t>
                    </m:r>
                  </m:oMath>
                </a14:m>
                <a:r>
                  <a:rPr lang="ko-KR" altLang="en-US" dirty="0"/>
                  <a:t>구하기 위해서  </a:t>
                </a:r>
                <a:r>
                  <a:rPr lang="en-US" altLang="ko-KR" dirty="0"/>
                  <a:t>	</a:t>
                </a:r>
                <a:r>
                  <a:rPr lang="ko-KR" altLang="en-US"/>
                  <a:t>   다시 </a:t>
                </a:r>
                <a:r>
                  <a:rPr lang="ko-KR" altLang="en-US" dirty="0"/>
                  <a:t>표현</a:t>
                </a:r>
                <a:endParaRPr lang="en-US" altLang="ko-KR" dirty="0"/>
              </a:p>
              <a:p>
                <a:endParaRPr lang="en-US" altLang="ko-KR" dirty="0"/>
              </a:p>
              <a:p>
                <a:endParaRPr lang="en-US" altLang="ko-KR" dirty="0"/>
              </a:p>
              <a:p>
                <a:r>
                  <a:rPr lang="en-US" altLang="ko-KR" dirty="0"/>
                  <a:t>					</a:t>
                </a:r>
              </a:p>
              <a:p>
                <a:endParaRPr lang="en-US" altLang="ko-KR" dirty="0"/>
              </a:p>
              <a:p>
                <a:r>
                  <a:rPr lang="ko-KR" altLang="en-US" dirty="0"/>
                  <a:t>이는 </a:t>
                </a:r>
                <a:r>
                  <a:rPr lang="en-US" altLang="ko-KR" dirty="0"/>
                  <a:t>	</a:t>
                </a:r>
                <a:r>
                  <a:rPr lang="ko-KR" altLang="en-US" dirty="0"/>
                  <a:t>        의 곱으로 확인해 볼 수 있다</a:t>
                </a:r>
                <a:r>
                  <a:rPr lang="en-US" altLang="ko-KR" dirty="0"/>
                  <a:t>.</a:t>
                </a:r>
                <a:r>
                  <a:rPr lang="ko-KR" altLang="en-US" dirty="0"/>
                  <a:t> </a:t>
                </a:r>
                <a:r>
                  <a:rPr lang="en-US" altLang="ko-KR" dirty="0"/>
                  <a:t> </a:t>
                </a:r>
              </a:p>
              <a:p>
                <a:endParaRPr lang="en-US" altLang="ko-KR" dirty="0"/>
              </a:p>
              <a:p>
                <a:r>
                  <a:rPr lang="ko-KR" altLang="en-US" dirty="0"/>
                  <a:t>이제</a:t>
                </a:r>
                <a:r>
                  <a:rPr lang="en-US" altLang="ko-KR" dirty="0"/>
                  <a:t>	</a:t>
                </a:r>
                <a:r>
                  <a:rPr lang="en-US" altLang="ko-KR"/>
                  <a:t>	</a:t>
                </a:r>
                <a:r>
                  <a:rPr lang="ko-KR" altLang="en-US"/>
                  <a:t>로 </a:t>
                </a:r>
                <a:r>
                  <a:rPr lang="ko-KR" altLang="en-US" dirty="0"/>
                  <a:t>정의하고 앞서</a:t>
                </a:r>
                <a:r>
                  <a:rPr lang="en-US" altLang="ko-KR" dirty="0"/>
                  <a:t>			</a:t>
                </a:r>
                <a:r>
                  <a:rPr lang="ko-KR" altLang="en-US" dirty="0"/>
                  <a:t>           였다</a:t>
                </a:r>
                <a:r>
                  <a:rPr lang="en-US" altLang="ko-KR"/>
                  <a:t>.</a:t>
                </a:r>
                <a:r>
                  <a:rPr lang="ko-KR" altLang="en-US"/>
                  <a:t> </a:t>
                </a:r>
                <a:br>
                  <a:rPr lang="en-US" altLang="ko-KR"/>
                </a:br>
                <a:r>
                  <a:rPr lang="ko-KR" altLang="en-US"/>
                  <a:t>이걸로 </a:t>
                </a:r>
                <a:r>
                  <a:rPr lang="ko-KR" altLang="en-US" dirty="0"/>
                  <a:t>다음 식을 사용한다</a:t>
                </a:r>
                <a:r>
                  <a:rPr lang="en-US" altLang="ko-KR" dirty="0"/>
                  <a:t>.</a:t>
                </a:r>
                <a:r>
                  <a:rPr lang="ko-KR" altLang="en-US" dirty="0"/>
                  <a:t>  </a:t>
                </a:r>
                <a:endParaRPr lang="en-US" altLang="ko-KR" dirty="0"/>
              </a:p>
              <a:p>
                <a:endParaRPr lang="en-US" altLang="ko-KR" dirty="0"/>
              </a:p>
              <a:p>
                <a:endParaRPr lang="en-US" altLang="ko-KR" dirty="0"/>
              </a:p>
              <a:p>
                <a:endParaRPr lang="en-US" altLang="ko-KR" dirty="0"/>
              </a:p>
              <a:p>
                <a:endParaRPr lang="en-US" altLang="ko-KR" dirty="0"/>
              </a:p>
              <a:p>
                <a:r>
                  <a:rPr lang="ko-KR" altLang="en-US" dirty="0"/>
                  <a:t>위의 </a:t>
                </a:r>
                <a:r>
                  <a:rPr lang="ko-KR" altLang="en-US" dirty="0" err="1"/>
                  <a:t>분수식은</a:t>
                </a:r>
                <a:r>
                  <a:rPr lang="ko-KR" altLang="en-US" dirty="0"/>
                  <a:t> 다음과 같이 다시 쓰일 수 있다</a:t>
                </a:r>
                <a:r>
                  <a:rPr lang="en-US" altLang="ko-KR" dirty="0"/>
                  <a:t>.</a:t>
                </a:r>
                <a:endParaRPr lang="ko-KR" altLang="en-US" dirty="0"/>
              </a:p>
            </p:txBody>
          </p:sp>
        </mc:Choice>
        <mc:Fallback xmlns="">
          <p:sp>
            <p:nvSpPr>
              <p:cNvPr id="8" name="직사각형 7">
                <a:extLst>
                  <a:ext uri="{FF2B5EF4-FFF2-40B4-BE49-F238E27FC236}">
                    <a16:creationId xmlns:a16="http://schemas.microsoft.com/office/drawing/2014/main" id="{ADC5C18A-5F14-3F43-B029-6112408A5BA6}"/>
                  </a:ext>
                </a:extLst>
              </p:cNvPr>
              <p:cNvSpPr>
                <a:spLocks noRot="1" noChangeAspect="1" noMove="1" noResize="1" noEditPoints="1" noAdjustHandles="1" noChangeArrowheads="1" noChangeShapeType="1" noTextEdit="1"/>
              </p:cNvSpPr>
              <p:nvPr/>
            </p:nvSpPr>
            <p:spPr>
              <a:xfrm>
                <a:off x="408357" y="1126127"/>
                <a:ext cx="8654363" cy="3134833"/>
              </a:xfrm>
              <a:prstGeom prst="rect">
                <a:avLst/>
              </a:prstGeom>
              <a:blipFill>
                <a:blip r:embed="rId5"/>
                <a:stretch>
                  <a:fillRect l="-211" t="-389" b="-1167"/>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96BE38F6-9DB2-9E4C-B557-34FEBA8E4B08}"/>
              </a:ext>
            </a:extLst>
          </p:cNvPr>
          <p:cNvPicPr>
            <a:picLocks noChangeAspect="1"/>
          </p:cNvPicPr>
          <p:nvPr/>
        </p:nvPicPr>
        <p:blipFill>
          <a:blip r:embed="rId6"/>
          <a:stretch>
            <a:fillRect/>
          </a:stretch>
        </p:blipFill>
        <p:spPr>
          <a:xfrm>
            <a:off x="2882528" y="1128788"/>
            <a:ext cx="464642" cy="276998"/>
          </a:xfrm>
          <a:prstGeom prst="rect">
            <a:avLst/>
          </a:prstGeom>
        </p:spPr>
      </p:pic>
      <p:pic>
        <p:nvPicPr>
          <p:cNvPr id="14" name="그림 13">
            <a:extLst>
              <a:ext uri="{FF2B5EF4-FFF2-40B4-BE49-F238E27FC236}">
                <a16:creationId xmlns:a16="http://schemas.microsoft.com/office/drawing/2014/main" id="{D22850EF-9A44-364A-B5FB-00676BD7D68C}"/>
              </a:ext>
            </a:extLst>
          </p:cNvPr>
          <p:cNvPicPr>
            <a:picLocks noChangeAspect="1"/>
          </p:cNvPicPr>
          <p:nvPr/>
        </p:nvPicPr>
        <p:blipFill>
          <a:blip r:embed="rId7"/>
          <a:stretch>
            <a:fillRect/>
          </a:stretch>
        </p:blipFill>
        <p:spPr>
          <a:xfrm>
            <a:off x="1064729" y="2234389"/>
            <a:ext cx="748396" cy="272145"/>
          </a:xfrm>
          <a:prstGeom prst="rect">
            <a:avLst/>
          </a:prstGeom>
        </p:spPr>
      </p:pic>
      <p:pic>
        <p:nvPicPr>
          <p:cNvPr id="15" name="그림 14">
            <a:extLst>
              <a:ext uri="{FF2B5EF4-FFF2-40B4-BE49-F238E27FC236}">
                <a16:creationId xmlns:a16="http://schemas.microsoft.com/office/drawing/2014/main" id="{EEBBF01F-5979-9A41-B161-1A561C0481DC}"/>
              </a:ext>
            </a:extLst>
          </p:cNvPr>
          <p:cNvPicPr>
            <a:picLocks noChangeAspect="1"/>
          </p:cNvPicPr>
          <p:nvPr/>
        </p:nvPicPr>
        <p:blipFill>
          <a:blip r:embed="rId8"/>
          <a:stretch>
            <a:fillRect/>
          </a:stretch>
        </p:blipFill>
        <p:spPr>
          <a:xfrm>
            <a:off x="1064729" y="2651083"/>
            <a:ext cx="1200150" cy="244217"/>
          </a:xfrm>
          <a:prstGeom prst="rect">
            <a:avLst/>
          </a:prstGeom>
        </p:spPr>
      </p:pic>
      <p:pic>
        <p:nvPicPr>
          <p:cNvPr id="16" name="그림 15">
            <a:extLst>
              <a:ext uri="{FF2B5EF4-FFF2-40B4-BE49-F238E27FC236}">
                <a16:creationId xmlns:a16="http://schemas.microsoft.com/office/drawing/2014/main" id="{76351AAE-34E4-6A43-9F7B-C73D95B9549A}"/>
              </a:ext>
            </a:extLst>
          </p:cNvPr>
          <p:cNvPicPr>
            <a:picLocks noChangeAspect="1"/>
          </p:cNvPicPr>
          <p:nvPr/>
        </p:nvPicPr>
        <p:blipFill>
          <a:blip r:embed="rId9"/>
          <a:stretch>
            <a:fillRect/>
          </a:stretch>
        </p:blipFill>
        <p:spPr>
          <a:xfrm>
            <a:off x="3834957" y="2637475"/>
            <a:ext cx="2571751" cy="271172"/>
          </a:xfrm>
          <a:prstGeom prst="rect">
            <a:avLst/>
          </a:prstGeom>
        </p:spPr>
      </p:pic>
      <p:pic>
        <p:nvPicPr>
          <p:cNvPr id="17" name="그림 16">
            <a:extLst>
              <a:ext uri="{FF2B5EF4-FFF2-40B4-BE49-F238E27FC236}">
                <a16:creationId xmlns:a16="http://schemas.microsoft.com/office/drawing/2014/main" id="{DF62F28B-72DD-0042-8968-FE451171B8C3}"/>
              </a:ext>
            </a:extLst>
          </p:cNvPr>
          <p:cNvPicPr>
            <a:picLocks noChangeAspect="1"/>
          </p:cNvPicPr>
          <p:nvPr/>
        </p:nvPicPr>
        <p:blipFill>
          <a:blip r:embed="rId10"/>
          <a:stretch>
            <a:fillRect/>
          </a:stretch>
        </p:blipFill>
        <p:spPr>
          <a:xfrm>
            <a:off x="2304078" y="3115238"/>
            <a:ext cx="4173751" cy="601158"/>
          </a:xfrm>
          <a:prstGeom prst="rect">
            <a:avLst/>
          </a:prstGeom>
        </p:spPr>
      </p:pic>
      <p:pic>
        <p:nvPicPr>
          <p:cNvPr id="18" name="그림 17">
            <a:extLst>
              <a:ext uri="{FF2B5EF4-FFF2-40B4-BE49-F238E27FC236}">
                <a16:creationId xmlns:a16="http://schemas.microsoft.com/office/drawing/2014/main" id="{6445663D-CEEF-C343-B3A2-7234FF2A6056}"/>
              </a:ext>
            </a:extLst>
          </p:cNvPr>
          <p:cNvPicPr>
            <a:picLocks noChangeAspect="1"/>
          </p:cNvPicPr>
          <p:nvPr/>
        </p:nvPicPr>
        <p:blipFill>
          <a:blip r:embed="rId11"/>
          <a:stretch>
            <a:fillRect/>
          </a:stretch>
        </p:blipFill>
        <p:spPr>
          <a:xfrm>
            <a:off x="1365503" y="4549417"/>
            <a:ext cx="6406391" cy="318226"/>
          </a:xfrm>
          <a:prstGeom prst="rect">
            <a:avLst/>
          </a:prstGeom>
        </p:spPr>
      </p:pic>
    </p:spTree>
    <p:extLst>
      <p:ext uri="{BB962C8B-B14F-4D97-AF65-F5344CB8AC3E}">
        <p14:creationId xmlns:p14="http://schemas.microsoft.com/office/powerpoint/2010/main" val="3347203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Parity Check Matrix of the </a:t>
            </a:r>
            <a:r>
              <a:rPr lang="en-US" altLang="ko-KR" sz="2250" dirty="0" err="1"/>
              <a:t>Goppa</a:t>
            </a:r>
            <a:r>
              <a:rPr lang="en-US" altLang="ko-KR" sz="2250" dirty="0"/>
              <a:t> Code</a:t>
            </a:r>
            <a:endParaRPr lang="ko-KR" altLang="en-US" sz="2250" dirty="0"/>
          </a:p>
        </p:txBody>
      </p:sp>
      <p:pic>
        <p:nvPicPr>
          <p:cNvPr id="18" name="그림 17">
            <a:extLst>
              <a:ext uri="{FF2B5EF4-FFF2-40B4-BE49-F238E27FC236}">
                <a16:creationId xmlns:a16="http://schemas.microsoft.com/office/drawing/2014/main" id="{6445663D-CEEF-C343-B3A2-7234FF2A6056}"/>
              </a:ext>
            </a:extLst>
          </p:cNvPr>
          <p:cNvPicPr>
            <a:picLocks noChangeAspect="1"/>
          </p:cNvPicPr>
          <p:nvPr/>
        </p:nvPicPr>
        <p:blipFill>
          <a:blip r:embed="rId2"/>
          <a:stretch>
            <a:fillRect/>
          </a:stretch>
        </p:blipFill>
        <p:spPr>
          <a:xfrm>
            <a:off x="578954" y="963882"/>
            <a:ext cx="6406391" cy="31822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0CFABB-32C9-AB4A-8A67-2C34A236E869}"/>
                  </a:ext>
                </a:extLst>
              </p:cNvPr>
              <p:cNvSpPr txBox="1"/>
              <p:nvPr/>
            </p:nvSpPr>
            <p:spPr>
              <a:xfrm>
                <a:off x="423656" y="1446144"/>
                <a:ext cx="8296689" cy="325089"/>
              </a:xfrm>
              <a:prstGeom prst="rect">
                <a:avLst/>
              </a:prstGeom>
              <a:noFill/>
            </p:spPr>
            <p:txBody>
              <a:bodyPr wrap="square" rtlCol="0">
                <a:spAutoFit/>
              </a:bodyPr>
              <a:lstStyle/>
              <a:p>
                <a:r>
                  <a:rPr kumimoji="1" lang="ko-KR" altLang="en-US"/>
                  <a:t>이제                         </a:t>
                </a:r>
                <a:r>
                  <a:rPr kumimoji="1" lang="en-US" altLang="ko-KR" dirty="0"/>
                  <a:t>	</a:t>
                </a:r>
                <a:r>
                  <a:rPr kumimoji="1" lang="en-US" altLang="ko-KR"/>
                  <a:t>	                </a:t>
                </a:r>
                <a:r>
                  <a:rPr kumimoji="1" lang="ko-KR" altLang="en-US"/>
                  <a:t> </a:t>
                </a:r>
                <a:r>
                  <a:rPr kumimoji="1" lang="ko-KR" altLang="en-US" dirty="0" err="1"/>
                  <a:t>를</a:t>
                </a:r>
                <a:r>
                  <a:rPr kumimoji="1" lang="ko-KR" altLang="en-US" dirty="0"/>
                  <a:t> 기반으로 </a:t>
                </a:r>
                <a:r>
                  <a:rPr kumimoji="1" lang="en-US" altLang="ko-KR" dirty="0"/>
                  <a:t>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𝑝</m:t>
                        </m:r>
                      </m:e>
                      <m:sub>
                        <m:r>
                          <a:rPr kumimoji="1" lang="en-US" altLang="ko-KR" i="1">
                            <a:latin typeface="Cambria Math" panose="02040503050406030204" pitchFamily="18" charset="0"/>
                          </a:rPr>
                          <m:t>𝑖𝑗</m:t>
                        </m:r>
                      </m:sub>
                    </m:sSub>
                  </m:oMath>
                </a14:m>
                <a:r>
                  <a:rPr kumimoji="1" lang="ko-KR" altLang="en-US" dirty="0"/>
                  <a:t>에 대한 다음과 같은 표현을 찾는다</a:t>
                </a:r>
                <a:r>
                  <a:rPr kumimoji="1" lang="en-US" altLang="ko-KR" dirty="0"/>
                  <a:t>.</a:t>
                </a:r>
                <a:r>
                  <a:rPr kumimoji="1" lang="ko-KR" altLang="en-US" dirty="0"/>
                  <a:t>  </a:t>
                </a:r>
                <a:endParaRPr kumimoji="1" lang="en-US" altLang="ko-KR" dirty="0"/>
              </a:p>
            </p:txBody>
          </p:sp>
        </mc:Choice>
        <mc:Fallback xmlns="">
          <p:sp>
            <p:nvSpPr>
              <p:cNvPr id="4" name="TextBox 3">
                <a:extLst>
                  <a:ext uri="{FF2B5EF4-FFF2-40B4-BE49-F238E27FC236}">
                    <a16:creationId xmlns:a16="http://schemas.microsoft.com/office/drawing/2014/main" id="{560CFABB-32C9-AB4A-8A67-2C34A236E869}"/>
                  </a:ext>
                </a:extLst>
              </p:cNvPr>
              <p:cNvSpPr txBox="1">
                <a:spLocks noRot="1" noChangeAspect="1" noMove="1" noResize="1" noEditPoints="1" noAdjustHandles="1" noChangeArrowheads="1" noChangeShapeType="1" noTextEdit="1"/>
              </p:cNvSpPr>
              <p:nvPr/>
            </p:nvSpPr>
            <p:spPr>
              <a:xfrm>
                <a:off x="423656" y="1446144"/>
                <a:ext cx="8296689" cy="325089"/>
              </a:xfrm>
              <a:prstGeom prst="rect">
                <a:avLst/>
              </a:prstGeom>
              <a:blipFill>
                <a:blip r:embed="rId3"/>
                <a:stretch>
                  <a:fillRect l="-220" t="-5556" b="-12963"/>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BF500FAB-EBA6-9446-8DFB-0660666A9F30}"/>
              </a:ext>
            </a:extLst>
          </p:cNvPr>
          <p:cNvPicPr>
            <a:picLocks noChangeAspect="1"/>
          </p:cNvPicPr>
          <p:nvPr/>
        </p:nvPicPr>
        <p:blipFill>
          <a:blip r:embed="rId4"/>
          <a:stretch>
            <a:fillRect/>
          </a:stretch>
        </p:blipFill>
        <p:spPr>
          <a:xfrm>
            <a:off x="1130660" y="1395875"/>
            <a:ext cx="2913019" cy="312110"/>
          </a:xfrm>
          <a:prstGeom prst="rect">
            <a:avLst/>
          </a:prstGeom>
        </p:spPr>
      </p:pic>
      <p:pic>
        <p:nvPicPr>
          <p:cNvPr id="11" name="그림 10">
            <a:extLst>
              <a:ext uri="{FF2B5EF4-FFF2-40B4-BE49-F238E27FC236}">
                <a16:creationId xmlns:a16="http://schemas.microsoft.com/office/drawing/2014/main" id="{46C62A26-2803-5D4D-88E6-BAB18F9CF1B8}"/>
              </a:ext>
            </a:extLst>
          </p:cNvPr>
          <p:cNvPicPr>
            <a:picLocks noChangeAspect="1"/>
          </p:cNvPicPr>
          <p:nvPr/>
        </p:nvPicPr>
        <p:blipFill>
          <a:blip r:embed="rId5"/>
          <a:stretch>
            <a:fillRect/>
          </a:stretch>
        </p:blipFill>
        <p:spPr>
          <a:xfrm>
            <a:off x="2159453" y="2062843"/>
            <a:ext cx="4400550" cy="22098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D85B2F-FBA4-6149-AC7E-AA372DFADBC9}"/>
                  </a:ext>
                </a:extLst>
              </p:cNvPr>
              <p:cNvSpPr txBox="1"/>
              <p:nvPr/>
            </p:nvSpPr>
            <p:spPr>
              <a:xfrm>
                <a:off x="484816" y="1019119"/>
                <a:ext cx="126638"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1500" i="1">
                          <a:latin typeface="Cambria Math" panose="02040503050406030204" pitchFamily="18" charset="0"/>
                        </a:rPr>
                        <m:t>{</m:t>
                      </m:r>
                    </m:oMath>
                  </m:oMathPara>
                </a14:m>
                <a:endParaRPr kumimoji="1" lang="ko-KR" altLang="en-US" sz="1500" dirty="0"/>
              </a:p>
            </p:txBody>
          </p:sp>
        </mc:Choice>
        <mc:Fallback xmlns="">
          <p:sp>
            <p:nvSpPr>
              <p:cNvPr id="3" name="TextBox 2">
                <a:extLst>
                  <a:ext uri="{FF2B5EF4-FFF2-40B4-BE49-F238E27FC236}">
                    <a16:creationId xmlns:a16="http://schemas.microsoft.com/office/drawing/2014/main" id="{5DD85B2F-FBA4-6149-AC7E-AA372DFADBC9}"/>
                  </a:ext>
                </a:extLst>
              </p:cNvPr>
              <p:cNvSpPr txBox="1">
                <a:spLocks noRot="1" noChangeAspect="1" noMove="1" noResize="1" noEditPoints="1" noAdjustHandles="1" noChangeArrowheads="1" noChangeShapeType="1" noTextEdit="1"/>
              </p:cNvSpPr>
              <p:nvPr/>
            </p:nvSpPr>
            <p:spPr>
              <a:xfrm>
                <a:off x="484816" y="1019119"/>
                <a:ext cx="126638" cy="230832"/>
              </a:xfrm>
              <a:prstGeom prst="rect">
                <a:avLst/>
              </a:prstGeom>
              <a:blipFill>
                <a:blip r:embed="rId6"/>
                <a:stretch>
                  <a:fillRect l="-55000" r="-55000" b="-368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4ECC5D5F-E024-4F45-858F-664F01E7D9D1}"/>
                  </a:ext>
                </a:extLst>
              </p:cNvPr>
              <p:cNvSpPr/>
              <p:nvPr/>
            </p:nvSpPr>
            <p:spPr>
              <a:xfrm>
                <a:off x="6929086" y="981793"/>
                <a:ext cx="311304"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sz="1500" i="1">
                          <a:latin typeface="Cambria Math" panose="02040503050406030204" pitchFamily="18" charset="0"/>
                        </a:rPr>
                        <m:t>}</m:t>
                      </m:r>
                    </m:oMath>
                  </m:oMathPara>
                </a14:m>
                <a:endParaRPr kumimoji="1" lang="ko-KR" altLang="en-US" sz="1500" dirty="0"/>
              </a:p>
            </p:txBody>
          </p:sp>
        </mc:Choice>
        <mc:Fallback xmlns="">
          <p:sp>
            <p:nvSpPr>
              <p:cNvPr id="8" name="직사각형 7">
                <a:extLst>
                  <a:ext uri="{FF2B5EF4-FFF2-40B4-BE49-F238E27FC236}">
                    <a16:creationId xmlns:a16="http://schemas.microsoft.com/office/drawing/2014/main" id="{4ECC5D5F-E024-4F45-858F-664F01E7D9D1}"/>
                  </a:ext>
                </a:extLst>
              </p:cNvPr>
              <p:cNvSpPr>
                <a:spLocks noRot="1" noChangeAspect="1" noMove="1" noResize="1" noEditPoints="1" noAdjustHandles="1" noChangeArrowheads="1" noChangeShapeType="1" noTextEdit="1"/>
              </p:cNvSpPr>
              <p:nvPr/>
            </p:nvSpPr>
            <p:spPr>
              <a:xfrm>
                <a:off x="6929086" y="981793"/>
                <a:ext cx="311304" cy="323165"/>
              </a:xfrm>
              <a:prstGeom prst="rect">
                <a:avLst/>
              </a:prstGeom>
              <a:blipFill>
                <a:blip r:embed="rId7"/>
                <a:stretch>
                  <a:fillRect b="-13208"/>
                </a:stretch>
              </a:blipFill>
            </p:spPr>
            <p:txBody>
              <a:bodyPr/>
              <a:lstStyle/>
              <a:p>
                <a:r>
                  <a:rPr lang="ko-KR" altLang="en-US">
                    <a:noFill/>
                  </a:rPr>
                  <a:t> </a:t>
                </a:r>
              </a:p>
            </p:txBody>
          </p:sp>
        </mc:Fallback>
      </mc:AlternateContent>
      <p:pic>
        <p:nvPicPr>
          <p:cNvPr id="9" name="그림 8">
            <a:extLst>
              <a:ext uri="{FF2B5EF4-FFF2-40B4-BE49-F238E27FC236}">
                <a16:creationId xmlns:a16="http://schemas.microsoft.com/office/drawing/2014/main" id="{CE003B69-2C41-D242-B178-151867DA0977}"/>
              </a:ext>
            </a:extLst>
          </p:cNvPr>
          <p:cNvPicPr>
            <a:picLocks noChangeAspect="1"/>
          </p:cNvPicPr>
          <p:nvPr/>
        </p:nvPicPr>
        <p:blipFill>
          <a:blip r:embed="rId8"/>
          <a:stretch>
            <a:fillRect/>
          </a:stretch>
        </p:blipFill>
        <p:spPr>
          <a:xfrm>
            <a:off x="7167209" y="1019119"/>
            <a:ext cx="397011" cy="288028"/>
          </a:xfrm>
          <a:prstGeom prst="rect">
            <a:avLst/>
          </a:prstGeom>
        </p:spPr>
      </p:pic>
    </p:spTree>
    <p:extLst>
      <p:ext uri="{BB962C8B-B14F-4D97-AF65-F5344CB8AC3E}">
        <p14:creationId xmlns:p14="http://schemas.microsoft.com/office/powerpoint/2010/main" val="861901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Parity Check Matrix of the </a:t>
            </a:r>
            <a:r>
              <a:rPr lang="en-US" altLang="ko-KR" sz="2250" dirty="0" err="1"/>
              <a:t>Goppa</a:t>
            </a:r>
            <a:r>
              <a:rPr lang="en-US" altLang="ko-KR" sz="2250" dirty="0"/>
              <a:t> Code</a:t>
            </a:r>
            <a:endParaRPr lang="ko-KR" altLang="en-US" sz="2250" dirty="0"/>
          </a:p>
        </p:txBody>
      </p:sp>
      <p:pic>
        <p:nvPicPr>
          <p:cNvPr id="11" name="그림 10">
            <a:extLst>
              <a:ext uri="{FF2B5EF4-FFF2-40B4-BE49-F238E27FC236}">
                <a16:creationId xmlns:a16="http://schemas.microsoft.com/office/drawing/2014/main" id="{46C62A26-2803-5D4D-88E6-BAB18F9CF1B8}"/>
              </a:ext>
            </a:extLst>
          </p:cNvPr>
          <p:cNvPicPr>
            <a:picLocks noChangeAspect="1"/>
          </p:cNvPicPr>
          <p:nvPr/>
        </p:nvPicPr>
        <p:blipFill>
          <a:blip r:embed="rId2"/>
          <a:stretch>
            <a:fillRect/>
          </a:stretch>
        </p:blipFill>
        <p:spPr>
          <a:xfrm>
            <a:off x="3114674" y="1042307"/>
            <a:ext cx="3596369" cy="1805969"/>
          </a:xfrm>
          <a:prstGeom prst="rect">
            <a:avLst/>
          </a:prstGeom>
        </p:spPr>
      </p:pic>
      <p:pic>
        <p:nvPicPr>
          <p:cNvPr id="8" name="그림 7">
            <a:extLst>
              <a:ext uri="{FF2B5EF4-FFF2-40B4-BE49-F238E27FC236}">
                <a16:creationId xmlns:a16="http://schemas.microsoft.com/office/drawing/2014/main" id="{D466E6D4-F986-EF4C-8CDD-C5FD305A61A4}"/>
              </a:ext>
            </a:extLst>
          </p:cNvPr>
          <p:cNvPicPr>
            <a:picLocks noChangeAspect="1"/>
          </p:cNvPicPr>
          <p:nvPr/>
        </p:nvPicPr>
        <p:blipFill>
          <a:blip r:embed="rId3"/>
          <a:stretch>
            <a:fillRect/>
          </a:stretch>
        </p:blipFill>
        <p:spPr>
          <a:xfrm>
            <a:off x="562790" y="1180793"/>
            <a:ext cx="1761192" cy="695503"/>
          </a:xfrm>
          <a:prstGeom prst="rect">
            <a:avLst/>
          </a:prstGeom>
        </p:spPr>
      </p:pic>
      <p:pic>
        <p:nvPicPr>
          <p:cNvPr id="6" name="그림 5">
            <a:extLst>
              <a:ext uri="{FF2B5EF4-FFF2-40B4-BE49-F238E27FC236}">
                <a16:creationId xmlns:a16="http://schemas.microsoft.com/office/drawing/2014/main" id="{7A7D5370-B8C7-FA42-97CE-25D532F8E0C8}"/>
              </a:ext>
            </a:extLst>
          </p:cNvPr>
          <p:cNvPicPr>
            <a:picLocks noChangeAspect="1"/>
          </p:cNvPicPr>
          <p:nvPr/>
        </p:nvPicPr>
        <p:blipFill>
          <a:blip r:embed="rId4"/>
          <a:stretch>
            <a:fillRect/>
          </a:stretch>
        </p:blipFill>
        <p:spPr>
          <a:xfrm>
            <a:off x="3014663" y="3080429"/>
            <a:ext cx="3231016" cy="1677986"/>
          </a:xfrm>
          <a:prstGeom prst="rect">
            <a:avLst/>
          </a:prstGeom>
        </p:spPr>
      </p:pic>
      <p:sp>
        <p:nvSpPr>
          <p:cNvPr id="9" name="TextBox 8">
            <a:extLst>
              <a:ext uri="{FF2B5EF4-FFF2-40B4-BE49-F238E27FC236}">
                <a16:creationId xmlns:a16="http://schemas.microsoft.com/office/drawing/2014/main" id="{A202D8F9-DC40-014E-A8F1-B039912666D8}"/>
              </a:ext>
            </a:extLst>
          </p:cNvPr>
          <p:cNvSpPr txBox="1"/>
          <p:nvPr/>
        </p:nvSpPr>
        <p:spPr>
          <a:xfrm>
            <a:off x="489857" y="1072803"/>
            <a:ext cx="7694023" cy="2893100"/>
          </a:xfrm>
          <a:prstGeom prst="rect">
            <a:avLst/>
          </a:prstGeom>
          <a:noFill/>
        </p:spPr>
        <p:txBody>
          <a:bodyPr wrap="square" rtlCol="0">
            <a:spAutoFit/>
          </a:bodyPr>
          <a:lstStyle/>
          <a:p>
            <a:r>
              <a:rPr kumimoji="1" lang="en-US" altLang="ko-KR" dirty="0"/>
              <a:t>			</a:t>
            </a:r>
          </a:p>
          <a:p>
            <a:endParaRPr kumimoji="1" lang="en-US" altLang="ko-KR" dirty="0"/>
          </a:p>
          <a:p>
            <a:r>
              <a:rPr kumimoji="1" lang="en-US" altLang="ko-KR" dirty="0"/>
              <a:t>	</a:t>
            </a:r>
            <a:r>
              <a:rPr kumimoji="1" lang="en-US" altLang="ko-KR"/>
              <a:t>	</a:t>
            </a:r>
            <a:r>
              <a:rPr kumimoji="1" lang="ko-KR" altLang="en-US"/>
              <a:t>  와</a:t>
            </a:r>
            <a:r>
              <a:rPr kumimoji="1" lang="en-US" altLang="ko-KR" dirty="0"/>
              <a:t>			</a:t>
            </a:r>
            <a:r>
              <a:rPr kumimoji="1" lang="en-US" altLang="ko-KR"/>
              <a:t>	                 </a:t>
            </a:r>
            <a:r>
              <a:rPr kumimoji="1" lang="ko-KR" altLang="en-US"/>
              <a:t>로 </a:t>
            </a:r>
            <a:r>
              <a:rPr kumimoji="1" lang="ko-KR" altLang="en-US" dirty="0" err="1"/>
              <a:t>부터</a:t>
            </a:r>
            <a:r>
              <a:rPr kumimoji="1" lang="ko-KR" altLang="en-US" dirty="0"/>
              <a:t> </a:t>
            </a:r>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dirty="0"/>
          </a:p>
          <a:p>
            <a:endParaRPr kumimoji="1" lang="en-US" altLang="ko-KR"/>
          </a:p>
          <a:p>
            <a:r>
              <a:rPr kumimoji="1" lang="en-US" altLang="ko-KR"/>
              <a:t>	</a:t>
            </a:r>
            <a:r>
              <a:rPr kumimoji="1" lang="ko-KR" altLang="en-US"/>
              <a:t>           를 </a:t>
            </a:r>
            <a:r>
              <a:rPr kumimoji="1" lang="ko-KR" altLang="en-US" dirty="0"/>
              <a:t>찾을 수 있음</a:t>
            </a:r>
            <a:r>
              <a:rPr kumimoji="1" lang="en-US" altLang="ko-KR" dirty="0"/>
              <a:t>							</a:t>
            </a:r>
            <a:endParaRPr kumimoji="1" lang="ko-KR" altLang="en-US" dirty="0"/>
          </a:p>
        </p:txBody>
      </p:sp>
      <p:pic>
        <p:nvPicPr>
          <p:cNvPr id="5" name="그림 4">
            <a:extLst>
              <a:ext uri="{FF2B5EF4-FFF2-40B4-BE49-F238E27FC236}">
                <a16:creationId xmlns:a16="http://schemas.microsoft.com/office/drawing/2014/main" id="{F39E4A0A-4603-3641-B844-AF088D438723}"/>
              </a:ext>
            </a:extLst>
          </p:cNvPr>
          <p:cNvPicPr>
            <a:picLocks noChangeAspect="1"/>
          </p:cNvPicPr>
          <p:nvPr/>
        </p:nvPicPr>
        <p:blipFill>
          <a:blip r:embed="rId5"/>
          <a:stretch>
            <a:fillRect/>
          </a:stretch>
        </p:blipFill>
        <p:spPr>
          <a:xfrm>
            <a:off x="706580" y="3406731"/>
            <a:ext cx="1112280" cy="317794"/>
          </a:xfrm>
          <a:prstGeom prst="rect">
            <a:avLst/>
          </a:prstGeom>
        </p:spPr>
      </p:pic>
    </p:spTree>
    <p:extLst>
      <p:ext uri="{BB962C8B-B14F-4D97-AF65-F5344CB8AC3E}">
        <p14:creationId xmlns:p14="http://schemas.microsoft.com/office/powerpoint/2010/main" val="106970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altLang="ko"/>
              <a:t>Code-based Cryptography</a:t>
            </a:r>
            <a:endParaRPr/>
          </a:p>
        </p:txBody>
      </p:sp>
      <p:sp>
        <p:nvSpPr>
          <p:cNvPr id="174" name="Google Shape;174;p31"/>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None/>
            </a:pPr>
            <a:r>
              <a:rPr lang="ko"/>
              <a:t>코딩 이론</a:t>
            </a:r>
            <a:endParaRPr/>
          </a:p>
          <a:p>
            <a:pPr marL="457200" lvl="0" indent="-317500" algn="l" rtl="0">
              <a:lnSpc>
                <a:spcPct val="150000"/>
              </a:lnSpc>
              <a:spcBef>
                <a:spcPts val="800"/>
              </a:spcBef>
              <a:spcAft>
                <a:spcPts val="0"/>
              </a:spcAft>
              <a:buSzPts val="1400"/>
              <a:buChar char="•"/>
            </a:pPr>
            <a:r>
              <a:rPr lang="ko"/>
              <a:t>1948년 Claude Shannon 제안</a:t>
            </a:r>
            <a:endParaRPr/>
          </a:p>
          <a:p>
            <a:pPr marL="457200" lvl="0" indent="-317500" algn="l" rtl="0">
              <a:lnSpc>
                <a:spcPct val="150000"/>
              </a:lnSpc>
              <a:spcBef>
                <a:spcPts val="0"/>
              </a:spcBef>
              <a:spcAft>
                <a:spcPts val="0"/>
              </a:spcAft>
              <a:buSzPts val="1400"/>
              <a:buChar char="•"/>
            </a:pPr>
            <a:r>
              <a:rPr lang="ko"/>
              <a:t>불완전한 채널(noisy channel)에서 발생하는 잡음 제거</a:t>
            </a:r>
            <a:endParaRPr/>
          </a:p>
          <a:p>
            <a:pPr marL="457200" lvl="0" indent="-317500" algn="l" rtl="0">
              <a:lnSpc>
                <a:spcPct val="150000"/>
              </a:lnSpc>
              <a:spcBef>
                <a:spcPts val="0"/>
              </a:spcBef>
              <a:spcAft>
                <a:spcPts val="0"/>
              </a:spcAft>
              <a:buSzPts val="1400"/>
              <a:buChar char="•"/>
            </a:pPr>
            <a:r>
              <a:rPr lang="ko"/>
              <a:t>코드 기반 암호의 핵심 원리</a:t>
            </a:r>
            <a:endParaRPr/>
          </a:p>
          <a:p>
            <a:pPr marL="0" lvl="0" indent="0" algn="l" rtl="0">
              <a:lnSpc>
                <a:spcPct val="150000"/>
              </a:lnSpc>
              <a:spcBef>
                <a:spcPts val="800"/>
              </a:spcBef>
              <a:spcAft>
                <a:spcPts val="0"/>
              </a:spcAft>
              <a:buNone/>
            </a:pPr>
            <a:r>
              <a:rPr lang="ko"/>
              <a:t>해밍 코드</a:t>
            </a:r>
            <a:endParaRPr/>
          </a:p>
          <a:p>
            <a:pPr marL="0" lvl="0" indent="0" algn="l" rtl="0">
              <a:lnSpc>
                <a:spcPct val="150000"/>
              </a:lnSpc>
              <a:spcBef>
                <a:spcPts val="800"/>
              </a:spcBef>
              <a:spcAft>
                <a:spcPts val="0"/>
              </a:spcAft>
              <a:buNone/>
            </a:pPr>
            <a:r>
              <a:rPr lang="ko"/>
              <a:t>선형 부호</a:t>
            </a:r>
            <a:endParaRPr/>
          </a:p>
          <a:p>
            <a:pPr marL="0" lvl="0" indent="0" algn="l" rtl="0">
              <a:lnSpc>
                <a:spcPct val="150000"/>
              </a:lnSpc>
              <a:spcBef>
                <a:spcPts val="8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Generator Matrix of the </a:t>
            </a:r>
            <a:r>
              <a:rPr lang="en-US" altLang="ko-KR" sz="2250" dirty="0" err="1"/>
              <a:t>Goppa</a:t>
            </a:r>
            <a:r>
              <a:rPr lang="en-US" altLang="ko-KR" sz="2250" dirty="0"/>
              <a:t> Code</a:t>
            </a:r>
            <a:endParaRPr lang="ko-KR" altLang="en-US" sz="225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202D8F9-DC40-014E-A8F1-B039912666D8}"/>
                  </a:ext>
                </a:extLst>
              </p:cNvPr>
              <p:cNvSpPr txBox="1"/>
              <p:nvPr/>
            </p:nvSpPr>
            <p:spPr>
              <a:xfrm>
                <a:off x="367393" y="1042308"/>
                <a:ext cx="8526119" cy="2862322"/>
              </a:xfrm>
              <a:prstGeom prst="rect">
                <a:avLst/>
              </a:prstGeom>
              <a:noFill/>
            </p:spPr>
            <p:txBody>
              <a:bodyPr wrap="square" rtlCol="0">
                <a:spAutoFit/>
              </a:bodyPr>
              <a:lstStyle/>
              <a:p>
                <a:r>
                  <a:rPr kumimoji="1" lang="ko-KR" altLang="en-US" sz="1200" dirty="0"/>
                  <a:t>패리티 체크 행렬 </a:t>
                </a:r>
                <a:r>
                  <a:rPr kumimoji="1" lang="en-US" altLang="ko-KR" sz="1200" i="1" dirty="0"/>
                  <a:t>H</a:t>
                </a:r>
                <a:r>
                  <a:rPr kumimoji="1" lang="ko-KR" altLang="en-US" sz="1200" i="1" dirty="0"/>
                  <a:t> </a:t>
                </a:r>
                <a:r>
                  <a:rPr kumimoji="1" lang="ko-KR" altLang="en-US" sz="1200" dirty="0"/>
                  <a:t>는 오류를 수정하기 위해 사용되고 </a:t>
                </a:r>
                <a:endParaRPr kumimoji="1" lang="en-US" altLang="ko-KR" sz="1200" dirty="0"/>
              </a:p>
              <a:p>
                <a:endParaRPr kumimoji="1" lang="en-US" altLang="ko-KR" sz="1200" dirty="0"/>
              </a:p>
              <a:p>
                <a:r>
                  <a:rPr kumimoji="1" lang="ko-KR" altLang="en-US" sz="1200" dirty="0"/>
                  <a:t>암호시스템엔 </a:t>
                </a:r>
                <a:r>
                  <a:rPr kumimoji="1" lang="ko-KR" altLang="en-US" sz="1200" dirty="0" err="1"/>
                  <a:t>메세지를</a:t>
                </a:r>
                <a:r>
                  <a:rPr kumimoji="1" lang="ko-KR" altLang="en-US" sz="1200" dirty="0"/>
                  <a:t> 인코딩하고 </a:t>
                </a:r>
                <a:r>
                  <a:rPr kumimoji="1" lang="ko-KR" altLang="en-US" sz="1200" dirty="0" err="1"/>
                  <a:t>디코딩</a:t>
                </a:r>
                <a:r>
                  <a:rPr kumimoji="1" lang="ko-KR" altLang="en-US" sz="1200" dirty="0"/>
                  <a:t> 할 </a:t>
                </a:r>
                <a:r>
                  <a:rPr kumimoji="1" lang="ko-KR" altLang="en-US" sz="1200" dirty="0" err="1"/>
                  <a:t>생성행렬</a:t>
                </a:r>
                <a:r>
                  <a:rPr kumimoji="1" lang="en-US" altLang="ko-KR" sz="1200" dirty="0"/>
                  <a:t>(Generator Matrix)</a:t>
                </a:r>
                <a:r>
                  <a:rPr kumimoji="1" lang="ko-KR" altLang="en-US" sz="1200" dirty="0"/>
                  <a:t>이 필요</a:t>
                </a:r>
                <a:r>
                  <a:rPr kumimoji="1" lang="en-US" altLang="ko-KR" sz="1200" dirty="0"/>
                  <a:t>.</a:t>
                </a:r>
              </a:p>
              <a:p>
                <a:endParaRPr kumimoji="1" lang="en-US" altLang="ko-KR" sz="1200" dirty="0"/>
              </a:p>
              <a:p>
                <a:endParaRPr kumimoji="1" lang="en-US" altLang="ko-KR" sz="1200" dirty="0"/>
              </a:p>
              <a:p>
                <a:r>
                  <a:rPr kumimoji="1" lang="ko-KR" altLang="en-US" sz="1200" dirty="0" err="1"/>
                  <a:t>코드워드</a:t>
                </a:r>
                <a:r>
                  <a:rPr kumimoji="1" lang="ko-KR" altLang="en-US" sz="1200" dirty="0"/>
                  <a:t> </a:t>
                </a:r>
                <a:r>
                  <a:rPr kumimoji="1" lang="en-US" altLang="ko-KR" sz="1200" i="1" dirty="0"/>
                  <a:t>c</a:t>
                </a:r>
                <a:r>
                  <a:rPr kumimoji="1" lang="ko-KR" altLang="en-US" sz="1200" i="1" dirty="0"/>
                  <a:t> </a:t>
                </a:r>
                <a:r>
                  <a:rPr kumimoji="1" lang="ko-KR" altLang="en-US" sz="1200" dirty="0"/>
                  <a:t>는 </a:t>
                </a:r>
                <a:r>
                  <a:rPr kumimoji="1" lang="ko-KR" altLang="en-US" sz="1200" dirty="0" err="1"/>
                  <a:t>메세지</a:t>
                </a:r>
                <a:r>
                  <a:rPr kumimoji="1" lang="en-US" altLang="ko-KR" sz="1200"/>
                  <a:t>	                                         </a:t>
                </a:r>
                <a:r>
                  <a:rPr kumimoji="1" lang="ko-KR" altLang="en-US" sz="1200"/>
                  <a:t>과 </a:t>
                </a:r>
                <a:r>
                  <a:rPr kumimoji="1" lang="ko-KR" altLang="en-US" sz="1200" dirty="0" err="1"/>
                  <a:t>생성행렬</a:t>
                </a:r>
                <a:r>
                  <a:rPr kumimoji="1" lang="ko-KR" altLang="en-US" sz="1200" dirty="0"/>
                  <a:t> </a:t>
                </a:r>
                <a:r>
                  <a:rPr kumimoji="1" lang="en-US" altLang="ko-KR" sz="1200" i="1" dirty="0"/>
                  <a:t>G</a:t>
                </a:r>
                <a:r>
                  <a:rPr kumimoji="1" lang="ko-KR" altLang="en-US" sz="1200" i="1" dirty="0"/>
                  <a:t> </a:t>
                </a:r>
                <a:r>
                  <a:rPr kumimoji="1" lang="ko-KR" altLang="en-US" sz="1200" dirty="0"/>
                  <a:t>의 곱으로 형성된다</a:t>
                </a:r>
                <a:r>
                  <a:rPr kumimoji="1" lang="en-US" altLang="ko-KR" sz="1200" dirty="0"/>
                  <a:t>.</a:t>
                </a:r>
                <a:r>
                  <a:rPr kumimoji="1" lang="ko-KR" altLang="en-US" sz="1200" dirty="0"/>
                  <a:t> 후에 </a:t>
                </a:r>
                <a:r>
                  <a:rPr kumimoji="1" lang="ko-KR" altLang="en-US" sz="1200" dirty="0" err="1"/>
                  <a:t>코드워드의</a:t>
                </a:r>
                <a:r>
                  <a:rPr kumimoji="1" lang="ko-KR" altLang="en-US" sz="1200" dirty="0"/>
                  <a:t> 오류는</a:t>
                </a:r>
                <a:endParaRPr kumimoji="1" lang="en-US" altLang="ko-KR" sz="1200" dirty="0"/>
              </a:p>
              <a:p>
                <a:endParaRPr kumimoji="1" lang="en-US" altLang="ko-KR" sz="1200" dirty="0"/>
              </a:p>
              <a:p>
                <a:r>
                  <a:rPr kumimoji="1" lang="ko-KR" altLang="en-US" sz="1200" dirty="0"/>
                  <a:t>모든</a:t>
                </a:r>
                <a:r>
                  <a:rPr kumimoji="1" lang="en-US" altLang="ko-KR" sz="1200"/>
                  <a:t>	                     </a:t>
                </a:r>
                <a:r>
                  <a:rPr kumimoji="1" lang="ko-KR" altLang="en-US" sz="1200"/>
                  <a:t>에 </a:t>
                </a:r>
                <a:r>
                  <a:rPr kumimoji="1" lang="ko-KR" altLang="en-US" sz="1200" dirty="0"/>
                  <a:t>대하여 </a:t>
                </a:r>
                <a14:m>
                  <m:oMath xmlns:m="http://schemas.openxmlformats.org/officeDocument/2006/math">
                    <m:r>
                      <a:rPr kumimoji="1" lang="en-US" altLang="ko-KR" sz="1200" i="1">
                        <a:latin typeface="Cambria Math" panose="02040503050406030204" pitchFamily="18" charset="0"/>
                      </a:rPr>
                      <m:t>𝑐</m:t>
                    </m:r>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𝐻</m:t>
                        </m:r>
                      </m:e>
                      <m:sup>
                        <m:r>
                          <a:rPr kumimoji="1" lang="en-US" altLang="ko-KR" sz="1200" i="1">
                            <a:latin typeface="Cambria Math" panose="02040503050406030204" pitchFamily="18" charset="0"/>
                          </a:rPr>
                          <m:t>𝑇</m:t>
                        </m:r>
                      </m:sup>
                    </m:sSup>
                  </m:oMath>
                </a14:m>
                <a:r>
                  <a:rPr kumimoji="1" lang="en-US" altLang="ko-KR" sz="1200" dirty="0"/>
                  <a:t> =</a:t>
                </a:r>
                <a:r>
                  <a:rPr kumimoji="1" lang="ko-KR" altLang="en-US" sz="1200" dirty="0"/>
                  <a:t> </a:t>
                </a:r>
                <a:r>
                  <a:rPr kumimoji="1" lang="en-US" altLang="ko-KR" sz="1200" dirty="0"/>
                  <a:t>0</a:t>
                </a:r>
                <a:r>
                  <a:rPr kumimoji="1" lang="ko-KR" altLang="en-US" sz="1200" dirty="0"/>
                  <a:t> 의 성질을 이용하여 수정된다</a:t>
                </a:r>
                <a:r>
                  <a:rPr kumimoji="1" lang="en-US" altLang="ko-KR" sz="1200" dirty="0"/>
                  <a:t>.</a:t>
                </a:r>
                <a:r>
                  <a:rPr kumimoji="1" lang="ko-KR" altLang="en-US" sz="1200" dirty="0"/>
                  <a:t> 그러므로 </a:t>
                </a:r>
                <a:r>
                  <a:rPr kumimoji="1" lang="en-US" altLang="ko-KR" sz="1200" i="1" dirty="0"/>
                  <a:t>c</a:t>
                </a:r>
                <a:r>
                  <a:rPr kumimoji="1" lang="ko-KR" altLang="en-US" sz="1200" i="1" dirty="0"/>
                  <a:t> </a:t>
                </a:r>
                <a:r>
                  <a:rPr kumimoji="1" lang="ko-KR" altLang="en-US" sz="1200" dirty="0"/>
                  <a:t>로 구성되는 </a:t>
                </a:r>
                <a:r>
                  <a:rPr kumimoji="1" lang="en-US" altLang="ko-KR" sz="1200" i="1" dirty="0"/>
                  <a:t>G</a:t>
                </a:r>
                <a:r>
                  <a:rPr kumimoji="1" lang="ko-KR" altLang="en-US" sz="1200" i="1" dirty="0"/>
                  <a:t> </a:t>
                </a:r>
                <a:r>
                  <a:rPr kumimoji="1" lang="ko-KR" altLang="en-US" sz="1200" dirty="0"/>
                  <a:t>는 다음과 같고</a:t>
                </a:r>
                <a:endParaRPr kumimoji="1" lang="en-US" altLang="ko-KR" sz="1200" dirty="0"/>
              </a:p>
              <a:p>
                <a:endParaRPr kumimoji="1" lang="en-US" altLang="ko-KR" sz="1200" dirty="0"/>
              </a:p>
              <a:p>
                <a:endParaRPr kumimoji="1" lang="en-US" altLang="ko-KR" sz="1200" dirty="0"/>
              </a:p>
              <a:p>
                <a:endParaRPr kumimoji="1" lang="en-US" altLang="ko-KR" sz="1200"/>
              </a:p>
              <a:p>
                <a:endParaRPr kumimoji="1" lang="en-US" altLang="ko-KR" sz="1200"/>
              </a:p>
              <a:p>
                <a:endParaRPr kumimoji="1" lang="en-US" altLang="ko-KR" sz="1200"/>
              </a:p>
              <a:p>
                <a:endParaRPr kumimoji="1" lang="en-US" altLang="ko-KR" sz="1200" dirty="0"/>
              </a:p>
              <a:p>
                <a:r>
                  <a:rPr kumimoji="1" lang="en-US" altLang="ko-KR" sz="1200" i="1" dirty="0"/>
                  <a:t>H</a:t>
                </a:r>
                <a:r>
                  <a:rPr kumimoji="1" lang="ko-KR" altLang="en-US" sz="1200" i="1" dirty="0"/>
                  <a:t> </a:t>
                </a:r>
                <a:r>
                  <a:rPr kumimoji="1" lang="ko-KR" altLang="en-US" sz="1200" dirty="0"/>
                  <a:t>로부터 </a:t>
                </a:r>
                <a:r>
                  <a:rPr kumimoji="1" lang="en-US" altLang="ko-KR" sz="1200" i="1" dirty="0"/>
                  <a:t>G</a:t>
                </a:r>
                <a:r>
                  <a:rPr kumimoji="1" lang="ko-KR" altLang="en-US" sz="1200" i="1" dirty="0"/>
                  <a:t> </a:t>
                </a:r>
                <a:r>
                  <a:rPr kumimoji="1" lang="ko-KR" altLang="en-US" sz="1200" dirty="0" err="1"/>
                  <a:t>를</a:t>
                </a:r>
                <a:r>
                  <a:rPr kumimoji="1" lang="ko-KR" altLang="en-US" sz="1200" dirty="0"/>
                  <a:t> 구할 수 있다</a:t>
                </a:r>
                <a:r>
                  <a:rPr kumimoji="1" lang="en-US" altLang="ko-KR" sz="1200" dirty="0"/>
                  <a:t>.</a:t>
                </a:r>
              </a:p>
            </p:txBody>
          </p:sp>
        </mc:Choice>
        <mc:Fallback xmlns="">
          <p:sp>
            <p:nvSpPr>
              <p:cNvPr id="3" name="TextBox 2">
                <a:extLst>
                  <a:ext uri="{FF2B5EF4-FFF2-40B4-BE49-F238E27FC236}">
                    <a16:creationId xmlns:a16="http://schemas.microsoft.com/office/drawing/2014/main" id="{A202D8F9-DC40-014E-A8F1-B039912666D8}"/>
                  </a:ext>
                </a:extLst>
              </p:cNvPr>
              <p:cNvSpPr txBox="1">
                <a:spLocks noRot="1" noChangeAspect="1" noMove="1" noResize="1" noEditPoints="1" noAdjustHandles="1" noChangeArrowheads="1" noChangeShapeType="1" noTextEdit="1"/>
              </p:cNvSpPr>
              <p:nvPr/>
            </p:nvSpPr>
            <p:spPr>
              <a:xfrm>
                <a:off x="367393" y="1042308"/>
                <a:ext cx="8526119" cy="2862322"/>
              </a:xfrm>
              <a:prstGeom prst="rect">
                <a:avLst/>
              </a:prstGeom>
              <a:blipFill>
                <a:blip r:embed="rId2"/>
                <a:stretch>
                  <a:fillRect t="-426" b="-426"/>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563E6BBA-761B-E44B-B799-493B358E4A7E}"/>
              </a:ext>
            </a:extLst>
          </p:cNvPr>
          <p:cNvPicPr>
            <a:picLocks noChangeAspect="1"/>
          </p:cNvPicPr>
          <p:nvPr/>
        </p:nvPicPr>
        <p:blipFill>
          <a:blip r:embed="rId3"/>
          <a:stretch>
            <a:fillRect/>
          </a:stretch>
        </p:blipFill>
        <p:spPr>
          <a:xfrm>
            <a:off x="2114257" y="1978065"/>
            <a:ext cx="1878145" cy="248814"/>
          </a:xfrm>
          <a:prstGeom prst="rect">
            <a:avLst/>
          </a:prstGeom>
        </p:spPr>
      </p:pic>
      <p:pic>
        <p:nvPicPr>
          <p:cNvPr id="7" name="그림 6">
            <a:extLst>
              <a:ext uri="{FF2B5EF4-FFF2-40B4-BE49-F238E27FC236}">
                <a16:creationId xmlns:a16="http://schemas.microsoft.com/office/drawing/2014/main" id="{923CBED6-F289-B84A-AA71-D3785AF9381C}"/>
              </a:ext>
            </a:extLst>
          </p:cNvPr>
          <p:cNvPicPr>
            <a:picLocks noChangeAspect="1"/>
          </p:cNvPicPr>
          <p:nvPr/>
        </p:nvPicPr>
        <p:blipFill>
          <a:blip r:embed="rId4"/>
          <a:stretch>
            <a:fillRect/>
          </a:stretch>
        </p:blipFill>
        <p:spPr>
          <a:xfrm>
            <a:off x="1031679" y="2314185"/>
            <a:ext cx="1156785" cy="284747"/>
          </a:xfrm>
          <a:prstGeom prst="rect">
            <a:avLst/>
          </a:prstGeom>
        </p:spPr>
      </p:pic>
      <p:pic>
        <p:nvPicPr>
          <p:cNvPr id="9" name="그림 8">
            <a:extLst>
              <a:ext uri="{FF2B5EF4-FFF2-40B4-BE49-F238E27FC236}">
                <a16:creationId xmlns:a16="http://schemas.microsoft.com/office/drawing/2014/main" id="{70B969A5-D27C-9C4E-9AF5-BE23E51DA90B}"/>
              </a:ext>
            </a:extLst>
          </p:cNvPr>
          <p:cNvPicPr>
            <a:picLocks noChangeAspect="1"/>
          </p:cNvPicPr>
          <p:nvPr/>
        </p:nvPicPr>
        <p:blipFill>
          <a:blip r:embed="rId5"/>
          <a:stretch>
            <a:fillRect/>
          </a:stretch>
        </p:blipFill>
        <p:spPr>
          <a:xfrm>
            <a:off x="3871651" y="2922219"/>
            <a:ext cx="933450" cy="266700"/>
          </a:xfrm>
          <a:prstGeom prst="rect">
            <a:avLst/>
          </a:prstGeom>
        </p:spPr>
      </p:pic>
    </p:spTree>
    <p:extLst>
      <p:ext uri="{BB962C8B-B14F-4D97-AF65-F5344CB8AC3E}">
        <p14:creationId xmlns:p14="http://schemas.microsoft.com/office/powerpoint/2010/main" val="59484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Generate </a:t>
            </a:r>
            <a:r>
              <a:rPr lang="en-US" altLang="ko-KR" sz="2250" dirty="0" err="1"/>
              <a:t>Parrity</a:t>
            </a:r>
            <a:r>
              <a:rPr lang="en-US" altLang="ko-KR" sz="2250" dirty="0"/>
              <a:t> Check Matrix from the </a:t>
            </a:r>
            <a:r>
              <a:rPr lang="en-US" altLang="ko-KR" sz="2250" dirty="0" err="1"/>
              <a:t>Goppa</a:t>
            </a:r>
            <a:r>
              <a:rPr lang="en-US" altLang="ko-KR" sz="2250" dirty="0"/>
              <a:t> Code</a:t>
            </a:r>
            <a:endParaRPr lang="ko-KR" altLang="en-US" sz="225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91984D-E6CD-274E-BD53-B13E4805D00A}"/>
                  </a:ext>
                </a:extLst>
              </p:cNvPr>
              <p:cNvSpPr txBox="1"/>
              <p:nvPr/>
            </p:nvSpPr>
            <p:spPr>
              <a:xfrm>
                <a:off x="384350" y="957106"/>
                <a:ext cx="8526120" cy="3070777"/>
              </a:xfrm>
              <a:prstGeom prst="rect">
                <a:avLst/>
              </a:prstGeom>
              <a:noFill/>
            </p:spPr>
            <p:txBody>
              <a:bodyPr wrap="square" rtlCol="0">
                <a:spAutoFit/>
              </a:bodyPr>
              <a:lstStyle/>
              <a:p>
                <a:r>
                  <a:rPr kumimoji="1" lang="en-US" altLang="ko-KR" sz="1200" i="1" dirty="0"/>
                  <a:t>g(z) </a:t>
                </a:r>
                <a:r>
                  <a:rPr kumimoji="1" lang="en-US" altLang="ko-KR" sz="1200" dirty="0"/>
                  <a:t>= </a:t>
                </a:r>
                <a14:m>
                  <m:oMath xmlns:m="http://schemas.openxmlformats.org/officeDocument/2006/math">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𝑧</m:t>
                        </m:r>
                      </m:e>
                      <m:sup>
                        <m:r>
                          <a:rPr kumimoji="1" lang="en-US" altLang="ko-KR" sz="1200" i="1">
                            <a:latin typeface="Cambria Math" panose="02040503050406030204" pitchFamily="18" charset="0"/>
                          </a:rPr>
                          <m:t>2</m:t>
                        </m:r>
                      </m:sup>
                    </m:sSup>
                    <m:r>
                      <a:rPr kumimoji="1" lang="en-US" altLang="ko-KR" sz="1200" i="1">
                        <a:latin typeface="Cambria Math" panose="02040503050406030204" pitchFamily="18" charset="0"/>
                      </a:rPr>
                      <m:t> −1 </m:t>
                    </m:r>
                    <m:r>
                      <a:rPr kumimoji="1" lang="ko-KR" altLang="en-US" sz="1200" i="1">
                        <a:latin typeface="Cambria Math" panose="02040503050406030204" pitchFamily="18" charset="0"/>
                      </a:rPr>
                      <m:t>그리고</m:t>
                    </m:r>
                    <m:r>
                      <a:rPr kumimoji="1" lang="en-US" altLang="ko-KR" sz="1200" i="1">
                        <a:latin typeface="Cambria Math" panose="02040503050406030204" pitchFamily="18" charset="0"/>
                      </a:rPr>
                      <m:t>,</m:t>
                    </m:r>
                    <m:r>
                      <a:rPr kumimoji="1" lang="ko-KR" altLang="en-US" sz="1200" i="1">
                        <a:latin typeface="Cambria Math" panose="02040503050406030204" pitchFamily="18" charset="0"/>
                      </a:rPr>
                      <m:t> </m:t>
                    </m:r>
                    <m:r>
                      <a:rPr kumimoji="1" lang="en-US" altLang="ko-KR" sz="1200" i="1">
                        <a:latin typeface="Cambria Math" panose="02040503050406030204" pitchFamily="18" charset="0"/>
                      </a:rPr>
                      <m:t>𝐿</m:t>
                    </m:r>
                    <m:r>
                      <a:rPr kumimoji="1" lang="en-US" altLang="ko-KR" sz="1200" i="1">
                        <a:latin typeface="Cambria Math" panose="02040503050406030204" pitchFamily="18" charset="0"/>
                      </a:rPr>
                      <m:t>=</m:t>
                    </m:r>
                    <m:d>
                      <m:dPr>
                        <m:begChr m:val="{"/>
                        <m:endChr m:val="|"/>
                        <m:ctrlPr>
                          <a:rPr kumimoji="1" lang="en-US" altLang="ko-KR" sz="1200" i="1">
                            <a:latin typeface="Cambria Math" panose="02040503050406030204" pitchFamily="18" charset="0"/>
                          </a:rPr>
                        </m:ctrlPr>
                      </m:dPr>
                      <m:e>
                        <m:r>
                          <a:rPr kumimoji="1" lang="en-US" altLang="ko-KR" sz="1200" i="1">
                            <a:latin typeface="Cambria Math" panose="02040503050406030204" pitchFamily="18" charset="0"/>
                          </a:rPr>
                          <m:t> </m:t>
                        </m:r>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𝑎</m:t>
                            </m:r>
                          </m:e>
                          <m:sup>
                            <m:r>
                              <a:rPr kumimoji="1" lang="en-US" altLang="ko-KR" sz="1200" i="1">
                                <a:latin typeface="Cambria Math" panose="02040503050406030204" pitchFamily="18" charset="0"/>
                              </a:rPr>
                              <m:t>𝑖</m:t>
                            </m:r>
                          </m:sup>
                        </m:sSup>
                        <m:r>
                          <a:rPr kumimoji="1" lang="en-US" altLang="ko-KR" sz="1200" i="1">
                            <a:latin typeface="Cambria Math" panose="02040503050406030204" pitchFamily="18" charset="0"/>
                          </a:rPr>
                          <m:t> </m:t>
                        </m:r>
                      </m:e>
                    </m:d>
                    <m:r>
                      <a:rPr kumimoji="1" lang="en-US" altLang="ko-KR" sz="1200" i="1">
                        <a:latin typeface="Cambria Math" panose="02040503050406030204" pitchFamily="18" charset="0"/>
                      </a:rPr>
                      <m:t> 1</m:t>
                    </m:r>
                    <m:r>
                      <a:rPr kumimoji="1" lang="en-US" altLang="ko-KR" sz="1200" i="1">
                        <a:latin typeface="Cambria Math" panose="02040503050406030204" pitchFamily="18" charset="0"/>
                        <a:ea typeface="Cambria Math" panose="02040503050406030204" pitchFamily="18" charset="0"/>
                      </a:rPr>
                      <m:t>≤</m:t>
                    </m:r>
                    <m:r>
                      <a:rPr kumimoji="1" lang="en-US" altLang="ko-KR" sz="1200" i="1">
                        <a:latin typeface="Cambria Math" panose="02040503050406030204" pitchFamily="18" charset="0"/>
                        <a:ea typeface="Cambria Math" panose="02040503050406030204" pitchFamily="18" charset="0"/>
                      </a:rPr>
                      <m:t>𝑖</m:t>
                    </m:r>
                    <m:r>
                      <a:rPr kumimoji="1" lang="en-US" altLang="ko-KR" sz="1200" i="1">
                        <a:latin typeface="Cambria Math" panose="02040503050406030204" pitchFamily="18" charset="0"/>
                        <a:ea typeface="Cambria Math" panose="02040503050406030204" pitchFamily="18" charset="0"/>
                      </a:rPr>
                      <m:t> ≤9 } ⊆</m:t>
                    </m:r>
                  </m:oMath>
                </a14:m>
                <a:r>
                  <a:rPr kumimoji="1" lang="en-US" altLang="ko-KR" sz="1200" dirty="0"/>
                  <a:t> GF(</a:t>
                </a:r>
                <a14:m>
                  <m:oMath xmlns:m="http://schemas.openxmlformats.org/officeDocument/2006/math">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2</m:t>
                        </m:r>
                      </m:e>
                      <m:sup>
                        <m:r>
                          <a:rPr kumimoji="1" lang="en-US" altLang="ko-KR" sz="1200" i="1">
                            <a:latin typeface="Cambria Math" panose="02040503050406030204" pitchFamily="18" charset="0"/>
                          </a:rPr>
                          <m:t>4</m:t>
                        </m:r>
                      </m:sup>
                    </m:sSup>
                  </m:oMath>
                </a14:m>
                <a:r>
                  <a:rPr kumimoji="1" lang="en-US" altLang="ko-KR" sz="1200" dirty="0"/>
                  <a:t>)</a:t>
                </a:r>
                <a:r>
                  <a:rPr kumimoji="1" lang="ko-KR" altLang="en-US" sz="1200" dirty="0"/>
                  <a:t> </a:t>
                </a:r>
                <a:r>
                  <a:rPr kumimoji="1" lang="ko-KR" altLang="en-US" sz="1200" dirty="0" err="1"/>
                  <a:t>를</a:t>
                </a:r>
                <a:r>
                  <a:rPr kumimoji="1" lang="ko-KR" altLang="en-US" sz="1200" dirty="0"/>
                  <a:t> 사용한다</a:t>
                </a:r>
                <a:r>
                  <a:rPr kumimoji="1" lang="en-US" altLang="ko-KR" sz="1200" dirty="0"/>
                  <a:t>.</a:t>
                </a:r>
                <a:r>
                  <a:rPr kumimoji="1" lang="ko-KR" altLang="en-US" sz="1200" dirty="0"/>
                  <a:t>      * 참고로 </a:t>
                </a:r>
                <a:r>
                  <a:rPr kumimoji="1" lang="en-US" altLang="ko-KR" sz="1200" dirty="0"/>
                  <a:t>L</a:t>
                </a:r>
                <a:r>
                  <a:rPr kumimoji="1" lang="ko-KR" altLang="en-US" sz="1200" dirty="0"/>
                  <a:t>에 사용될 후보 군은 매우 많다</a:t>
                </a:r>
                <a:r>
                  <a:rPr kumimoji="1" lang="en-US" altLang="ko-KR" sz="1200" dirty="0"/>
                  <a:t>.</a:t>
                </a:r>
              </a:p>
              <a:p>
                <a:endParaRPr kumimoji="1" lang="en-US" altLang="ko-KR" sz="1200" dirty="0"/>
              </a:p>
              <a:p>
                <a:r>
                  <a:rPr kumimoji="1" lang="ko-KR" altLang="en-US" sz="1200" dirty="0"/>
                  <a:t>이제 </a:t>
                </a:r>
                <a:r>
                  <a:rPr kumimoji="1" lang="en-US" altLang="ko-KR" sz="1200" dirty="0"/>
                  <a:t>q = 2, m = 4, n = 9, t = 2</a:t>
                </a:r>
                <a:r>
                  <a:rPr kumimoji="1" lang="ko-KR" altLang="en-US" sz="1200" dirty="0"/>
                  <a:t> 의 </a:t>
                </a:r>
                <a:r>
                  <a:rPr kumimoji="1" lang="en-US" altLang="ko-KR" sz="1200" dirty="0" err="1"/>
                  <a:t>Goppa</a:t>
                </a:r>
                <a:r>
                  <a:rPr kumimoji="1" lang="ko-KR" altLang="en-US" sz="1200" dirty="0"/>
                  <a:t> 코드를 가지게 되는 것이다</a:t>
                </a:r>
                <a:r>
                  <a:rPr kumimoji="1" lang="en-US" altLang="ko-KR" sz="1200" dirty="0"/>
                  <a:t>.</a:t>
                </a:r>
                <a:r>
                  <a:rPr kumimoji="1" lang="ko-KR" altLang="en-US" sz="1200" dirty="0"/>
                  <a:t> 그리고 앞서 말한 특성으로</a:t>
                </a:r>
                <a:endParaRPr kumimoji="1" lang="en-US" altLang="ko-KR" sz="1200" dirty="0"/>
              </a:p>
              <a:p>
                <a:endParaRPr kumimoji="1" lang="en-US" altLang="ko-KR" sz="1200" dirty="0"/>
              </a:p>
              <a:p>
                <a:r>
                  <a:rPr kumimoji="1" lang="en-US" altLang="ko-KR" sz="1200"/>
                  <a:t>   </a:t>
                </a:r>
                <a:r>
                  <a:rPr kumimoji="1" lang="en-US" altLang="ko-KR" sz="1200" dirty="0"/>
                  <a:t>		</a:t>
                </a:r>
                <a:r>
                  <a:rPr kumimoji="1" lang="en-US" altLang="ko-KR" sz="1200"/>
                  <a:t>	             </a:t>
                </a:r>
                <a:r>
                  <a:rPr kumimoji="1" lang="ko-KR" altLang="en-US" sz="1200"/>
                  <a:t>이기 </a:t>
                </a:r>
                <a:r>
                  <a:rPr kumimoji="1" lang="ko-KR" altLang="en-US" sz="1200" dirty="0"/>
                  <a:t>때문에 명칭으로 </a:t>
                </a:r>
                <a:r>
                  <a:rPr kumimoji="1" lang="en-US" altLang="ko-KR" sz="1200" dirty="0"/>
                  <a:t>[9,</a:t>
                </a:r>
                <a:r>
                  <a:rPr kumimoji="1" lang="ko-KR" altLang="en-US" sz="1200" dirty="0"/>
                  <a:t>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 </m:t>
                    </m:r>
                  </m:oMath>
                </a14:m>
                <a:r>
                  <a:rPr kumimoji="1" lang="en-US" altLang="ko-KR" sz="1200" dirty="0"/>
                  <a:t>1</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m:t>
                    </m:r>
                    <m:r>
                      <a:rPr kumimoji="1" lang="ko-KR" altLang="en-US" sz="1200" i="1">
                        <a:latin typeface="Cambria Math" panose="02040503050406030204" pitchFamily="18" charset="0"/>
                        <a:ea typeface="Cambria Math" panose="02040503050406030204" pitchFamily="18" charset="0"/>
                      </a:rPr>
                      <m:t>  </m:t>
                    </m:r>
                    <m:r>
                      <a:rPr kumimoji="1" lang="en-US" altLang="ko-KR" sz="1200" i="1">
                        <a:latin typeface="Cambria Math" panose="02040503050406030204" pitchFamily="18" charset="0"/>
                        <a:ea typeface="Cambria Math" panose="02040503050406030204" pitchFamily="18" charset="0"/>
                      </a:rPr>
                      <m:t>≥3</m:t>
                    </m:r>
                  </m:oMath>
                </a14:m>
                <a:r>
                  <a:rPr kumimoji="1" lang="en-US" altLang="ko-KR" sz="1200" dirty="0"/>
                  <a:t>]</a:t>
                </a:r>
                <a:r>
                  <a:rPr kumimoji="1" lang="ko-KR" altLang="en-US" sz="1200" dirty="0"/>
                  <a:t> </a:t>
                </a:r>
                <a:r>
                  <a:rPr kumimoji="1" lang="en-US" altLang="ko-KR" sz="1200" dirty="0" err="1"/>
                  <a:t>Goppa</a:t>
                </a:r>
                <a:r>
                  <a:rPr kumimoji="1" lang="ko-KR" altLang="en-US" sz="1200" dirty="0"/>
                  <a:t> 이다</a:t>
                </a:r>
                <a:r>
                  <a:rPr kumimoji="1" lang="en-US" altLang="ko-KR" sz="1200" dirty="0"/>
                  <a:t>.</a:t>
                </a:r>
                <a:r>
                  <a:rPr kumimoji="1" lang="ko-KR" altLang="en-US" sz="1200" dirty="0"/>
                  <a:t> </a:t>
                </a:r>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r>
                  <a:rPr kumimoji="1" lang="en-US" altLang="ko-KR" sz="1200" dirty="0"/>
                  <a:t>		</a:t>
                </a:r>
                <a:r>
                  <a:rPr kumimoji="1" lang="ko-KR" altLang="en-US" sz="1200"/>
                  <a:t> </a:t>
                </a:r>
                <a:endParaRPr kumimoji="1" lang="en-US" altLang="ko-KR" sz="1200"/>
              </a:p>
              <a:p>
                <a:endParaRPr kumimoji="1" lang="en-US" altLang="ko-KR" sz="1200"/>
              </a:p>
              <a:p>
                <a:r>
                  <a:rPr kumimoji="1" lang="en-US" altLang="ko-KR" sz="1200"/>
                  <a:t>                                   </a:t>
                </a:r>
                <a:r>
                  <a:rPr kumimoji="1" lang="ko-KR" altLang="en-US" sz="1200"/>
                  <a:t>와</a:t>
                </a:r>
                <a:r>
                  <a:rPr kumimoji="1" lang="en-US" altLang="ko-KR" sz="1200" dirty="0"/>
                  <a:t>						</a:t>
                </a:r>
                <a:r>
                  <a:rPr kumimoji="1" lang="ko-KR" altLang="en-US" sz="1200" dirty="0"/>
                  <a:t> 로 </a:t>
                </a:r>
                <a:r>
                  <a:rPr kumimoji="1" lang="ko-KR" altLang="en-US" sz="1200" dirty="0" err="1"/>
                  <a:t>부터</a:t>
                </a:r>
                <a:r>
                  <a:rPr kumimoji="1" lang="ko-KR" altLang="en-US" sz="1200" dirty="0"/>
                  <a:t> 다음 </a:t>
                </a:r>
                <a:r>
                  <a:rPr kumimoji="1" lang="en-US" altLang="ko-KR" sz="1200" i="1" dirty="0"/>
                  <a:t>H</a:t>
                </a:r>
                <a:r>
                  <a:rPr kumimoji="1" lang="ko-KR" altLang="en-US" sz="1200" i="1" dirty="0"/>
                  <a:t> </a:t>
                </a:r>
                <a:r>
                  <a:rPr kumimoji="1" lang="ko-KR" altLang="en-US" sz="1200" dirty="0" err="1"/>
                  <a:t>를</a:t>
                </a:r>
                <a:r>
                  <a:rPr kumimoji="1" lang="ko-KR" altLang="en-US" sz="1200" dirty="0"/>
                  <a:t> 찾아 낸다</a:t>
                </a:r>
                <a:endParaRPr kumimoji="1" lang="en-US" altLang="ko-KR" sz="1200" i="1" dirty="0"/>
              </a:p>
              <a:p>
                <a:endParaRPr kumimoji="1" lang="en-US" altLang="ko-KR" sz="1200" dirty="0"/>
              </a:p>
              <a:p>
                <a:endParaRPr kumimoji="1" lang="en-US" altLang="ko-KR" sz="1200" dirty="0"/>
              </a:p>
              <a:p>
                <a:endParaRPr kumimoji="1" lang="en-US" altLang="ko-KR" sz="1200" dirty="0"/>
              </a:p>
            </p:txBody>
          </p:sp>
        </mc:Choice>
        <mc:Fallback xmlns="">
          <p:sp>
            <p:nvSpPr>
              <p:cNvPr id="5" name="TextBox 4">
                <a:extLst>
                  <a:ext uri="{FF2B5EF4-FFF2-40B4-BE49-F238E27FC236}">
                    <a16:creationId xmlns:a16="http://schemas.microsoft.com/office/drawing/2014/main" id="{9491984D-E6CD-274E-BD53-B13E4805D00A}"/>
                  </a:ext>
                </a:extLst>
              </p:cNvPr>
              <p:cNvSpPr txBox="1">
                <a:spLocks noRot="1" noChangeAspect="1" noMove="1" noResize="1" noEditPoints="1" noAdjustHandles="1" noChangeArrowheads="1" noChangeShapeType="1" noTextEdit="1"/>
              </p:cNvSpPr>
              <p:nvPr/>
            </p:nvSpPr>
            <p:spPr>
              <a:xfrm>
                <a:off x="384350" y="957106"/>
                <a:ext cx="8526120" cy="3070777"/>
              </a:xfrm>
              <a:prstGeom prst="rect">
                <a:avLst/>
              </a:prstGeom>
              <a:blipFill>
                <a:blip r:embed="rId3"/>
                <a:stretch>
                  <a:fillRect/>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CB7F4432-F99A-3D4F-9399-163C76AC86F3}"/>
              </a:ext>
            </a:extLst>
          </p:cNvPr>
          <p:cNvPicPr>
            <a:picLocks noChangeAspect="1"/>
          </p:cNvPicPr>
          <p:nvPr/>
        </p:nvPicPr>
        <p:blipFill>
          <a:blip r:embed="rId4"/>
          <a:stretch>
            <a:fillRect/>
          </a:stretch>
        </p:blipFill>
        <p:spPr>
          <a:xfrm>
            <a:off x="446576" y="1757680"/>
            <a:ext cx="3289000" cy="196848"/>
          </a:xfrm>
          <a:prstGeom prst="rect">
            <a:avLst/>
          </a:prstGeom>
        </p:spPr>
      </p:pic>
      <p:pic>
        <p:nvPicPr>
          <p:cNvPr id="11" name="그림 10">
            <a:extLst>
              <a:ext uri="{FF2B5EF4-FFF2-40B4-BE49-F238E27FC236}">
                <a16:creationId xmlns:a16="http://schemas.microsoft.com/office/drawing/2014/main" id="{9D7A405E-2FA6-3F4E-B1FB-5C5FBD738238}"/>
              </a:ext>
            </a:extLst>
          </p:cNvPr>
          <p:cNvPicPr>
            <a:picLocks noChangeAspect="1"/>
          </p:cNvPicPr>
          <p:nvPr/>
        </p:nvPicPr>
        <p:blipFill>
          <a:blip r:embed="rId5"/>
          <a:stretch>
            <a:fillRect/>
          </a:stretch>
        </p:blipFill>
        <p:spPr>
          <a:xfrm>
            <a:off x="446576" y="3195267"/>
            <a:ext cx="1200150" cy="244217"/>
          </a:xfrm>
          <a:prstGeom prst="rect">
            <a:avLst/>
          </a:prstGeom>
        </p:spPr>
      </p:pic>
      <p:pic>
        <p:nvPicPr>
          <p:cNvPr id="12" name="그림 11">
            <a:extLst>
              <a:ext uri="{FF2B5EF4-FFF2-40B4-BE49-F238E27FC236}">
                <a16:creationId xmlns:a16="http://schemas.microsoft.com/office/drawing/2014/main" id="{FAA051EE-2C8A-DD4F-AA46-AAFFF8597ADA}"/>
              </a:ext>
            </a:extLst>
          </p:cNvPr>
          <p:cNvPicPr>
            <a:picLocks noChangeAspect="1"/>
          </p:cNvPicPr>
          <p:nvPr/>
        </p:nvPicPr>
        <p:blipFill>
          <a:blip r:embed="rId6"/>
          <a:stretch>
            <a:fillRect/>
          </a:stretch>
        </p:blipFill>
        <p:spPr>
          <a:xfrm>
            <a:off x="2444783" y="2428414"/>
            <a:ext cx="3500808" cy="1757981"/>
          </a:xfrm>
          <a:prstGeom prst="rect">
            <a:avLst/>
          </a:prstGeom>
        </p:spPr>
      </p:pic>
      <p:pic>
        <p:nvPicPr>
          <p:cNvPr id="10" name="그림 9">
            <a:extLst>
              <a:ext uri="{FF2B5EF4-FFF2-40B4-BE49-F238E27FC236}">
                <a16:creationId xmlns:a16="http://schemas.microsoft.com/office/drawing/2014/main" id="{FEC9A105-788F-D345-8107-FF1C133FE65A}"/>
              </a:ext>
            </a:extLst>
          </p:cNvPr>
          <p:cNvPicPr>
            <a:picLocks noChangeAspect="1"/>
          </p:cNvPicPr>
          <p:nvPr/>
        </p:nvPicPr>
        <p:blipFill>
          <a:blip r:embed="rId7"/>
          <a:stretch>
            <a:fillRect/>
          </a:stretch>
        </p:blipFill>
        <p:spPr>
          <a:xfrm>
            <a:off x="5560873" y="3700619"/>
            <a:ext cx="2619375" cy="485775"/>
          </a:xfrm>
          <a:prstGeom prst="rect">
            <a:avLst/>
          </a:prstGeom>
        </p:spPr>
      </p:pic>
      <p:pic>
        <p:nvPicPr>
          <p:cNvPr id="3" name="그림 2">
            <a:extLst>
              <a:ext uri="{FF2B5EF4-FFF2-40B4-BE49-F238E27FC236}">
                <a16:creationId xmlns:a16="http://schemas.microsoft.com/office/drawing/2014/main" id="{73F42D79-625D-684E-B6CE-F10B77E26239}"/>
              </a:ext>
            </a:extLst>
          </p:cNvPr>
          <p:cNvPicPr>
            <a:picLocks noChangeAspect="1"/>
          </p:cNvPicPr>
          <p:nvPr/>
        </p:nvPicPr>
        <p:blipFill>
          <a:blip r:embed="rId8"/>
          <a:stretch>
            <a:fillRect/>
          </a:stretch>
        </p:blipFill>
        <p:spPr>
          <a:xfrm>
            <a:off x="5646876" y="4341667"/>
            <a:ext cx="1621114" cy="748206"/>
          </a:xfrm>
          <a:prstGeom prst="rect">
            <a:avLst/>
          </a:prstGeom>
        </p:spPr>
      </p:pic>
      <p:sp>
        <p:nvSpPr>
          <p:cNvPr id="4" name="TextBox 3">
            <a:extLst>
              <a:ext uri="{FF2B5EF4-FFF2-40B4-BE49-F238E27FC236}">
                <a16:creationId xmlns:a16="http://schemas.microsoft.com/office/drawing/2014/main" id="{B48BFE42-0538-6A4C-BFAD-0FF252C73E6D}"/>
              </a:ext>
            </a:extLst>
          </p:cNvPr>
          <p:cNvSpPr txBox="1"/>
          <p:nvPr/>
        </p:nvSpPr>
        <p:spPr>
          <a:xfrm>
            <a:off x="5464037" y="4286250"/>
            <a:ext cx="266420" cy="346249"/>
          </a:xfrm>
          <a:prstGeom prst="rect">
            <a:avLst/>
          </a:prstGeom>
          <a:noFill/>
        </p:spPr>
        <p:txBody>
          <a:bodyPr wrap="none" rtlCol="0">
            <a:spAutoFit/>
          </a:bodyPr>
          <a:lstStyle/>
          <a:p>
            <a:r>
              <a:rPr kumimoji="1" lang="ko-KR" altLang="en-US" sz="165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5FB902-BF2A-2143-B207-DADE91917B06}"/>
                  </a:ext>
                </a:extLst>
              </p:cNvPr>
              <p:cNvSpPr txBox="1"/>
              <p:nvPr/>
            </p:nvSpPr>
            <p:spPr>
              <a:xfrm>
                <a:off x="7268486" y="4577270"/>
                <a:ext cx="1451808" cy="253916"/>
              </a:xfrm>
              <a:prstGeom prst="rect">
                <a:avLst/>
              </a:prstGeom>
              <a:noFill/>
            </p:spPr>
            <p:txBody>
              <a:bodyPr wrap="none" rtlCol="0">
                <a:spAutoFit/>
              </a:bodyPr>
              <a:lstStyle/>
              <a:p>
                <a14:m>
                  <m:oMath xmlns:m="http://schemas.openxmlformats.org/officeDocument/2006/math">
                    <m:sSub>
                      <m:sSubPr>
                        <m:ctrlPr>
                          <a:rPr kumimoji="1" lang="en-US" altLang="ko-KR" sz="1050" i="1">
                            <a:latin typeface="Cambria Math" panose="02040503050406030204" pitchFamily="18" charset="0"/>
                          </a:rPr>
                        </m:ctrlPr>
                      </m:sSubPr>
                      <m:e>
                        <m:r>
                          <a:rPr kumimoji="1" lang="en-US" altLang="ko-KR" sz="1050" i="1">
                            <a:latin typeface="Cambria Math" panose="02040503050406030204" pitchFamily="18" charset="0"/>
                          </a:rPr>
                          <m:t>𝑔</m:t>
                        </m:r>
                      </m:e>
                      <m:sub>
                        <m:r>
                          <a:rPr kumimoji="1" lang="en-US" altLang="ko-KR" sz="1050" i="1">
                            <a:latin typeface="Cambria Math" panose="02040503050406030204" pitchFamily="18" charset="0"/>
                          </a:rPr>
                          <m:t>0</m:t>
                        </m:r>
                      </m:sub>
                    </m:sSub>
                  </m:oMath>
                </a14:m>
                <a:r>
                  <a:rPr kumimoji="1" lang="en-US" altLang="ko-KR" sz="1050" dirty="0"/>
                  <a:t> = 1, </a:t>
                </a:r>
                <a14:m>
                  <m:oMath xmlns:m="http://schemas.openxmlformats.org/officeDocument/2006/math">
                    <m:sSub>
                      <m:sSubPr>
                        <m:ctrlPr>
                          <a:rPr kumimoji="1" lang="en-US" altLang="ko-KR" sz="1050" i="1">
                            <a:latin typeface="Cambria Math" panose="02040503050406030204" pitchFamily="18" charset="0"/>
                          </a:rPr>
                        </m:ctrlPr>
                      </m:sSubPr>
                      <m:e>
                        <m:r>
                          <a:rPr kumimoji="1" lang="en-US" altLang="ko-KR" sz="1050" i="1">
                            <a:latin typeface="Cambria Math" panose="02040503050406030204" pitchFamily="18" charset="0"/>
                          </a:rPr>
                          <m:t>𝑔</m:t>
                        </m:r>
                      </m:e>
                      <m:sub>
                        <m:r>
                          <a:rPr kumimoji="1" lang="en-US" altLang="ko-KR" sz="1050" i="1">
                            <a:latin typeface="Cambria Math" panose="02040503050406030204" pitchFamily="18" charset="0"/>
                          </a:rPr>
                          <m:t>1</m:t>
                        </m:r>
                      </m:sub>
                    </m:sSub>
                    <m:r>
                      <a:rPr kumimoji="1" lang="en-US" altLang="ko-KR" sz="1050" i="1">
                        <a:latin typeface="Cambria Math" panose="02040503050406030204" pitchFamily="18" charset="0"/>
                      </a:rPr>
                      <m:t>=0</m:t>
                    </m:r>
                  </m:oMath>
                </a14:m>
                <a:r>
                  <a:rPr kumimoji="1" lang="en-US" altLang="ko-KR" sz="1050" dirty="0"/>
                  <a:t>, </a:t>
                </a:r>
                <a14:m>
                  <m:oMath xmlns:m="http://schemas.openxmlformats.org/officeDocument/2006/math">
                    <m:sSub>
                      <m:sSubPr>
                        <m:ctrlPr>
                          <a:rPr kumimoji="1" lang="en-US" altLang="ko-KR" sz="1050" i="1">
                            <a:latin typeface="Cambria Math" panose="02040503050406030204" pitchFamily="18" charset="0"/>
                          </a:rPr>
                        </m:ctrlPr>
                      </m:sSubPr>
                      <m:e>
                        <m:r>
                          <a:rPr kumimoji="1" lang="en-US" altLang="ko-KR" sz="1050" i="1">
                            <a:latin typeface="Cambria Math" panose="02040503050406030204" pitchFamily="18" charset="0"/>
                          </a:rPr>
                          <m:t>𝑔</m:t>
                        </m:r>
                      </m:e>
                      <m:sub>
                        <m:r>
                          <a:rPr kumimoji="1" lang="en-US" altLang="ko-KR" sz="1050" i="1">
                            <a:latin typeface="Cambria Math" panose="02040503050406030204" pitchFamily="18" charset="0"/>
                          </a:rPr>
                          <m:t>2</m:t>
                        </m:r>
                      </m:sub>
                    </m:sSub>
                  </m:oMath>
                </a14:m>
                <a:r>
                  <a:rPr kumimoji="1" lang="en-US" altLang="ko-KR" sz="1050" dirty="0"/>
                  <a:t> = 1</a:t>
                </a:r>
                <a:endParaRPr kumimoji="1" lang="ko-KR" altLang="en-US" sz="1050" dirty="0"/>
              </a:p>
            </p:txBody>
          </p:sp>
        </mc:Choice>
        <mc:Fallback xmlns="">
          <p:sp>
            <p:nvSpPr>
              <p:cNvPr id="7" name="TextBox 6">
                <a:extLst>
                  <a:ext uri="{FF2B5EF4-FFF2-40B4-BE49-F238E27FC236}">
                    <a16:creationId xmlns:a16="http://schemas.microsoft.com/office/drawing/2014/main" id="{3E5FB902-BF2A-2143-B207-DADE91917B06}"/>
                  </a:ext>
                </a:extLst>
              </p:cNvPr>
              <p:cNvSpPr txBox="1">
                <a:spLocks noRot="1" noChangeAspect="1" noMove="1" noResize="1" noEditPoints="1" noAdjustHandles="1" noChangeArrowheads="1" noChangeShapeType="1" noTextEdit="1"/>
              </p:cNvSpPr>
              <p:nvPr/>
            </p:nvSpPr>
            <p:spPr>
              <a:xfrm>
                <a:off x="7268486" y="4577270"/>
                <a:ext cx="1451808" cy="253916"/>
              </a:xfrm>
              <a:prstGeom prst="rect">
                <a:avLst/>
              </a:prstGeom>
              <a:blipFill>
                <a:blip r:embed="rId9"/>
                <a:stretch>
                  <a:fillRect b="-119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1178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Generate </a:t>
            </a:r>
            <a:r>
              <a:rPr lang="en-US" altLang="ko-KR" sz="2250" dirty="0" err="1"/>
              <a:t>Parrity</a:t>
            </a:r>
            <a:r>
              <a:rPr lang="en-US" altLang="ko-KR" sz="2250" dirty="0"/>
              <a:t> Check Matrix from the </a:t>
            </a:r>
            <a:r>
              <a:rPr lang="en-US" altLang="ko-KR" sz="2250" dirty="0" err="1"/>
              <a:t>Goppa</a:t>
            </a:r>
            <a:r>
              <a:rPr lang="en-US" altLang="ko-KR" sz="2250" dirty="0"/>
              <a:t> Code</a:t>
            </a:r>
            <a:endParaRPr lang="ko-KR" altLang="en-US" sz="2250" dirty="0"/>
          </a:p>
        </p:txBody>
      </p:sp>
      <p:pic>
        <p:nvPicPr>
          <p:cNvPr id="3" name="그림 2">
            <a:extLst>
              <a:ext uri="{FF2B5EF4-FFF2-40B4-BE49-F238E27FC236}">
                <a16:creationId xmlns:a16="http://schemas.microsoft.com/office/drawing/2014/main" id="{4C942B2D-224B-3F41-8159-D4DF6C5B3759}"/>
              </a:ext>
            </a:extLst>
          </p:cNvPr>
          <p:cNvPicPr>
            <a:picLocks noChangeAspect="1"/>
          </p:cNvPicPr>
          <p:nvPr/>
        </p:nvPicPr>
        <p:blipFill>
          <a:blip r:embed="rId3"/>
          <a:stretch>
            <a:fillRect/>
          </a:stretch>
        </p:blipFill>
        <p:spPr>
          <a:xfrm>
            <a:off x="1992541" y="966753"/>
            <a:ext cx="4321061" cy="3407958"/>
          </a:xfrm>
          <a:prstGeom prst="rect">
            <a:avLst/>
          </a:prstGeom>
        </p:spPr>
      </p:pic>
    </p:spTree>
    <p:extLst>
      <p:ext uri="{BB962C8B-B14F-4D97-AF65-F5344CB8AC3E}">
        <p14:creationId xmlns:p14="http://schemas.microsoft.com/office/powerpoint/2010/main" val="1217595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8940" y="155811"/>
            <a:ext cx="8526120" cy="571622"/>
          </a:xfrm>
        </p:spPr>
        <p:txBody>
          <a:bodyPr>
            <a:normAutofit/>
          </a:bodyPr>
          <a:lstStyle/>
          <a:p>
            <a:r>
              <a:rPr lang="en-US" altLang="ko-KR" sz="2250" dirty="0"/>
              <a:t>Generate </a:t>
            </a:r>
            <a:r>
              <a:rPr lang="en-US" altLang="ko-KR" sz="2250" dirty="0" err="1"/>
              <a:t>Parrity</a:t>
            </a:r>
            <a:r>
              <a:rPr lang="en-US" altLang="ko-KR" sz="2250" dirty="0"/>
              <a:t> Check Matrix from the </a:t>
            </a:r>
            <a:r>
              <a:rPr lang="en-US" altLang="ko-KR" sz="2250" dirty="0" err="1"/>
              <a:t>Goppa</a:t>
            </a:r>
            <a:r>
              <a:rPr lang="en-US" altLang="ko-KR" sz="2250" dirty="0"/>
              <a:t> Code</a:t>
            </a:r>
            <a:endParaRPr lang="ko-KR" altLang="en-US" sz="2250" dirty="0"/>
          </a:p>
        </p:txBody>
      </p:sp>
      <p:sp>
        <p:nvSpPr>
          <p:cNvPr id="5" name="TextBox 4">
            <a:extLst>
              <a:ext uri="{FF2B5EF4-FFF2-40B4-BE49-F238E27FC236}">
                <a16:creationId xmlns:a16="http://schemas.microsoft.com/office/drawing/2014/main" id="{9491984D-E6CD-274E-BD53-B13E4805D00A}"/>
              </a:ext>
            </a:extLst>
          </p:cNvPr>
          <p:cNvSpPr txBox="1"/>
          <p:nvPr/>
        </p:nvSpPr>
        <p:spPr>
          <a:xfrm>
            <a:off x="384350" y="1095605"/>
            <a:ext cx="8526120" cy="253916"/>
          </a:xfrm>
          <a:prstGeom prst="rect">
            <a:avLst/>
          </a:prstGeom>
          <a:noFill/>
        </p:spPr>
        <p:txBody>
          <a:bodyPr wrap="square" rtlCol="0">
            <a:spAutoFit/>
          </a:bodyPr>
          <a:lstStyle/>
          <a:p>
            <a:r>
              <a:rPr kumimoji="1" lang="ko-KR" altLang="en-US" sz="1050" dirty="0" err="1"/>
              <a:t>ㅇ</a:t>
            </a:r>
            <a:r>
              <a:rPr kumimoji="1" lang="en-US" altLang="ko-KR" sz="1050" dirty="0"/>
              <a:t>			</a:t>
            </a:r>
            <a:r>
              <a:rPr kumimoji="1" lang="ko-KR" altLang="en-US" sz="1050" dirty="0"/>
              <a:t>                </a:t>
            </a:r>
            <a:r>
              <a:rPr kumimoji="1" lang="en-US" altLang="ko-KR" sz="1050" dirty="0">
                <a:sym typeface="Wingdings" pitchFamily="2" charset="2"/>
              </a:rPr>
              <a:t></a:t>
            </a:r>
            <a:endParaRPr kumimoji="1" lang="en-US" altLang="ko-KR" sz="1050" dirty="0"/>
          </a:p>
        </p:txBody>
      </p:sp>
      <p:pic>
        <p:nvPicPr>
          <p:cNvPr id="10" name="그림 9">
            <a:extLst>
              <a:ext uri="{FF2B5EF4-FFF2-40B4-BE49-F238E27FC236}">
                <a16:creationId xmlns:a16="http://schemas.microsoft.com/office/drawing/2014/main" id="{FEC9A105-788F-D345-8107-FF1C133FE65A}"/>
              </a:ext>
            </a:extLst>
          </p:cNvPr>
          <p:cNvPicPr>
            <a:picLocks noChangeAspect="1"/>
          </p:cNvPicPr>
          <p:nvPr/>
        </p:nvPicPr>
        <p:blipFill>
          <a:blip r:embed="rId3"/>
          <a:stretch>
            <a:fillRect/>
          </a:stretch>
        </p:blipFill>
        <p:spPr>
          <a:xfrm>
            <a:off x="451286" y="991217"/>
            <a:ext cx="2619375" cy="485775"/>
          </a:xfrm>
          <a:prstGeom prst="rect">
            <a:avLst/>
          </a:prstGeom>
        </p:spPr>
      </p:pic>
      <p:pic>
        <p:nvPicPr>
          <p:cNvPr id="3" name="그림 2">
            <a:extLst>
              <a:ext uri="{FF2B5EF4-FFF2-40B4-BE49-F238E27FC236}">
                <a16:creationId xmlns:a16="http://schemas.microsoft.com/office/drawing/2014/main" id="{6930E804-A419-B24A-9720-335888220BE1}"/>
              </a:ext>
            </a:extLst>
          </p:cNvPr>
          <p:cNvPicPr>
            <a:picLocks noChangeAspect="1"/>
          </p:cNvPicPr>
          <p:nvPr/>
        </p:nvPicPr>
        <p:blipFill>
          <a:blip r:embed="rId4"/>
          <a:stretch>
            <a:fillRect/>
          </a:stretch>
        </p:blipFill>
        <p:spPr>
          <a:xfrm>
            <a:off x="3614569" y="905209"/>
            <a:ext cx="4780829" cy="679291"/>
          </a:xfrm>
          <a:prstGeom prst="rect">
            <a:avLst/>
          </a:prstGeom>
        </p:spPr>
      </p:pic>
      <p:pic>
        <p:nvPicPr>
          <p:cNvPr id="4" name="그림 3">
            <a:extLst>
              <a:ext uri="{FF2B5EF4-FFF2-40B4-BE49-F238E27FC236}">
                <a16:creationId xmlns:a16="http://schemas.microsoft.com/office/drawing/2014/main" id="{310CB873-21F3-E545-AB6D-6184E97E7D00}"/>
              </a:ext>
            </a:extLst>
          </p:cNvPr>
          <p:cNvPicPr>
            <a:picLocks noChangeAspect="1"/>
          </p:cNvPicPr>
          <p:nvPr/>
        </p:nvPicPr>
        <p:blipFill>
          <a:blip r:embed="rId5"/>
          <a:stretch>
            <a:fillRect/>
          </a:stretch>
        </p:blipFill>
        <p:spPr>
          <a:xfrm>
            <a:off x="606828" y="3546600"/>
            <a:ext cx="2619376" cy="288065"/>
          </a:xfrm>
          <a:prstGeom prst="rect">
            <a:avLst/>
          </a:prstGeom>
        </p:spPr>
      </p:pic>
      <p:sp>
        <p:nvSpPr>
          <p:cNvPr id="6" name="TextBox 5">
            <a:extLst>
              <a:ext uri="{FF2B5EF4-FFF2-40B4-BE49-F238E27FC236}">
                <a16:creationId xmlns:a16="http://schemas.microsoft.com/office/drawing/2014/main" id="{E7BB5C57-C965-EA4D-A4C1-286999FB7F54}"/>
              </a:ext>
            </a:extLst>
          </p:cNvPr>
          <p:cNvSpPr txBox="1"/>
          <p:nvPr/>
        </p:nvSpPr>
        <p:spPr>
          <a:xfrm>
            <a:off x="462223" y="2034791"/>
            <a:ext cx="8594579" cy="1754326"/>
          </a:xfrm>
          <a:prstGeom prst="rect">
            <a:avLst/>
          </a:prstGeom>
          <a:noFill/>
        </p:spPr>
        <p:txBody>
          <a:bodyPr wrap="square" rtlCol="0">
            <a:spAutoFit/>
          </a:bodyPr>
          <a:lstStyle/>
          <a:p>
            <a:r>
              <a:rPr kumimoji="1" lang="ko-KR" altLang="en-US" sz="1200" dirty="0"/>
              <a:t>앞서 언급한</a:t>
            </a:r>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r>
              <a:rPr kumimoji="1" lang="en-US" altLang="ko-KR" sz="1200" dirty="0"/>
              <a:t>		</a:t>
            </a:r>
            <a:r>
              <a:rPr kumimoji="1" lang="en-US" altLang="ko-KR" sz="1200"/>
              <a:t>	 (</a:t>
            </a:r>
            <a:r>
              <a:rPr kumimoji="1" lang="en-US" altLang="ko-KR" sz="1200" dirty="0"/>
              <a:t>9</a:t>
            </a:r>
            <a:r>
              <a:rPr kumimoji="1" lang="ko-KR" altLang="en-US" sz="1200" dirty="0"/>
              <a:t>번째 컬럼</a:t>
            </a:r>
            <a:r>
              <a:rPr kumimoji="1" lang="en-US" altLang="ko-KR" sz="1200" dirty="0"/>
              <a:t>)</a:t>
            </a:r>
            <a:r>
              <a:rPr kumimoji="1" lang="ko-KR" altLang="en-US" sz="1200" dirty="0"/>
              <a:t> 을 검증해보면</a:t>
            </a:r>
          </a:p>
        </p:txBody>
      </p:sp>
      <p:pic>
        <p:nvPicPr>
          <p:cNvPr id="7" name="그림 6">
            <a:extLst>
              <a:ext uri="{FF2B5EF4-FFF2-40B4-BE49-F238E27FC236}">
                <a16:creationId xmlns:a16="http://schemas.microsoft.com/office/drawing/2014/main" id="{8B53E0CB-AE6F-1D4F-B75E-1F495B4AA24F}"/>
              </a:ext>
            </a:extLst>
          </p:cNvPr>
          <p:cNvPicPr>
            <a:picLocks noChangeAspect="1"/>
          </p:cNvPicPr>
          <p:nvPr/>
        </p:nvPicPr>
        <p:blipFill>
          <a:blip r:embed="rId6"/>
          <a:stretch>
            <a:fillRect/>
          </a:stretch>
        </p:blipFill>
        <p:spPr>
          <a:xfrm>
            <a:off x="1613374" y="1775091"/>
            <a:ext cx="4976075" cy="1609283"/>
          </a:xfrm>
          <a:prstGeom prst="rect">
            <a:avLst/>
          </a:prstGeom>
        </p:spPr>
      </p:pic>
      <p:sp>
        <p:nvSpPr>
          <p:cNvPr id="8" name="TextBox 7">
            <a:extLst>
              <a:ext uri="{FF2B5EF4-FFF2-40B4-BE49-F238E27FC236}">
                <a16:creationId xmlns:a16="http://schemas.microsoft.com/office/drawing/2014/main" id="{6CF29FAF-69FE-B24C-9E8D-DCFE263D87F7}"/>
              </a:ext>
            </a:extLst>
          </p:cNvPr>
          <p:cNvSpPr txBox="1"/>
          <p:nvPr/>
        </p:nvSpPr>
        <p:spPr>
          <a:xfrm>
            <a:off x="7461802" y="1848678"/>
            <a:ext cx="243978" cy="276999"/>
          </a:xfrm>
          <a:prstGeom prst="rect">
            <a:avLst/>
          </a:prstGeom>
          <a:noFill/>
        </p:spPr>
        <p:txBody>
          <a:bodyPr wrap="none" rtlCol="0">
            <a:spAutoFit/>
          </a:bodyPr>
          <a:lstStyle/>
          <a:p>
            <a:r>
              <a:rPr kumimoji="1" lang="ko-KR" altLang="en-US" sz="1200" dirty="0"/>
              <a:t>*</a:t>
            </a:r>
            <a:endParaRPr kumimoji="1" lang="en-US" altLang="ko-KR" sz="1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D8343D-F6D0-D94C-808E-45A4972FD738}"/>
                  </a:ext>
                </a:extLst>
              </p:cNvPr>
              <p:cNvSpPr txBox="1"/>
              <p:nvPr/>
            </p:nvSpPr>
            <p:spPr>
              <a:xfrm>
                <a:off x="7619748" y="2730694"/>
                <a:ext cx="1254126" cy="294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200" i="1" dirty="0">
                              <a:latin typeface="Cambria Math" panose="02040503050406030204" pitchFamily="18" charset="0"/>
                            </a:rPr>
                          </m:ctrlPr>
                        </m:sSubPr>
                        <m:e>
                          <m:r>
                            <a:rPr kumimoji="1" lang="en-US" altLang="ko-KR" sz="1200" i="1" dirty="0">
                              <a:latin typeface="Cambria Math" panose="02040503050406030204" pitchFamily="18" charset="0"/>
                            </a:rPr>
                            <m:t>h</m:t>
                          </m:r>
                        </m:e>
                        <m:sub>
                          <m:r>
                            <a:rPr kumimoji="1" lang="en-US" altLang="ko-KR" sz="1200" i="1" dirty="0">
                              <a:latin typeface="Cambria Math" panose="02040503050406030204" pitchFamily="18" charset="0"/>
                            </a:rPr>
                            <m:t>𝑖</m:t>
                          </m:r>
                        </m:sub>
                      </m:sSub>
                      <m:r>
                        <a:rPr kumimoji="1" lang="en-US" altLang="ko-KR" sz="1200" i="1">
                          <a:latin typeface="Cambria Math" panose="02040503050406030204" pitchFamily="18" charset="0"/>
                        </a:rPr>
                        <m:t>=</m:t>
                      </m:r>
                      <m:sSup>
                        <m:sSupPr>
                          <m:ctrlPr>
                            <a:rPr kumimoji="1" lang="en-US" altLang="ko-KR" sz="1200" i="1">
                              <a:latin typeface="Cambria Math" panose="02040503050406030204" pitchFamily="18" charset="0"/>
                            </a:rPr>
                          </m:ctrlPr>
                        </m:sSupPr>
                        <m:e>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m:t>
                              </m:r>
                              <m:sSub>
                                <m:sSubPr>
                                  <m:ctrlPr>
                                    <a:rPr kumimoji="1" lang="en-US" altLang="ko-KR" sz="1200" i="1">
                                      <a:latin typeface="Cambria Math" panose="02040503050406030204" pitchFamily="18" charset="0"/>
                                    </a:rPr>
                                  </m:ctrlPr>
                                </m:sSubPr>
                                <m:e>
                                  <m:r>
                                    <a:rPr kumimoji="1" lang="en-US" altLang="ko-KR" sz="1200" i="1">
                                      <a:latin typeface="Cambria Math" panose="02040503050406030204" pitchFamily="18" charset="0"/>
                                    </a:rPr>
                                    <m:t>𝑎</m:t>
                                  </m:r>
                                </m:e>
                                <m:sub>
                                  <m:r>
                                    <a:rPr kumimoji="1" lang="en-US" altLang="ko-KR" sz="1200" i="1">
                                      <a:latin typeface="Cambria Math" panose="02040503050406030204" pitchFamily="18" charset="0"/>
                                    </a:rPr>
                                    <m:t>𝑖</m:t>
                                  </m:r>
                                </m:sub>
                              </m:sSub>
                            </m:e>
                            <m:sup>
                              <m:r>
                                <a:rPr kumimoji="1" lang="en-US" altLang="ko-KR" sz="1200" i="1">
                                  <a:latin typeface="Cambria Math" panose="02040503050406030204" pitchFamily="18" charset="0"/>
                                </a:rPr>
                                <m:t>2</m:t>
                              </m:r>
                            </m:sup>
                          </m:sSup>
                          <m:r>
                            <a:rPr kumimoji="1" lang="en-US" altLang="ko-KR" sz="1200" i="1">
                              <a:latin typeface="Cambria Math" panose="02040503050406030204" pitchFamily="18" charset="0"/>
                            </a:rPr>
                            <m:t>−1)</m:t>
                          </m:r>
                        </m:e>
                        <m:sup>
                          <m:r>
                            <a:rPr kumimoji="1" lang="en-US" altLang="ko-KR" sz="1200" i="1">
                              <a:latin typeface="Cambria Math" panose="02040503050406030204" pitchFamily="18" charset="0"/>
                            </a:rPr>
                            <m:t>−1</m:t>
                          </m:r>
                        </m:sup>
                      </m:sSup>
                    </m:oMath>
                  </m:oMathPara>
                </a14:m>
                <a:endParaRPr kumimoji="1" lang="ko-KR" altLang="en-US" sz="1200" dirty="0"/>
              </a:p>
            </p:txBody>
          </p:sp>
        </mc:Choice>
        <mc:Fallback xmlns="">
          <p:sp>
            <p:nvSpPr>
              <p:cNvPr id="9" name="TextBox 8">
                <a:extLst>
                  <a:ext uri="{FF2B5EF4-FFF2-40B4-BE49-F238E27FC236}">
                    <a16:creationId xmlns:a16="http://schemas.microsoft.com/office/drawing/2014/main" id="{4AD8343D-F6D0-D94C-808E-45A4972FD738}"/>
                  </a:ext>
                </a:extLst>
              </p:cNvPr>
              <p:cNvSpPr txBox="1">
                <a:spLocks noRot="1" noChangeAspect="1" noMove="1" noResize="1" noEditPoints="1" noAdjustHandles="1" noChangeArrowheads="1" noChangeShapeType="1" noTextEdit="1"/>
              </p:cNvSpPr>
              <p:nvPr/>
            </p:nvSpPr>
            <p:spPr>
              <a:xfrm>
                <a:off x="7619748" y="2730694"/>
                <a:ext cx="1254126" cy="294119"/>
              </a:xfrm>
              <a:prstGeom prst="rect">
                <a:avLst/>
              </a:prstGeom>
              <a:blipFill>
                <a:blip r:embed="rId7"/>
                <a:stretch>
                  <a:fillRect b="-10417"/>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8516143D-2D01-E543-85F9-536F05133B62}"/>
              </a:ext>
            </a:extLst>
          </p:cNvPr>
          <p:cNvPicPr>
            <a:picLocks noChangeAspect="1"/>
          </p:cNvPicPr>
          <p:nvPr/>
        </p:nvPicPr>
        <p:blipFill>
          <a:blip r:embed="rId8"/>
          <a:stretch>
            <a:fillRect/>
          </a:stretch>
        </p:blipFill>
        <p:spPr>
          <a:xfrm>
            <a:off x="7673640" y="2174548"/>
            <a:ext cx="1200150" cy="244217"/>
          </a:xfrm>
          <a:prstGeom prst="rect">
            <a:avLst/>
          </a:prstGeom>
        </p:spPr>
      </p:pic>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855B7881-C794-9949-B7E1-A1D316624F05}"/>
                  </a:ext>
                </a:extLst>
              </p:cNvPr>
              <p:cNvSpPr/>
              <p:nvPr/>
            </p:nvSpPr>
            <p:spPr>
              <a:xfrm>
                <a:off x="7634656" y="2425430"/>
                <a:ext cx="1152239" cy="276999"/>
              </a:xfrm>
              <a:prstGeom prst="rect">
                <a:avLst/>
              </a:prstGeom>
            </p:spPr>
            <p:txBody>
              <a:bodyPr wrap="none">
                <a:spAutoFit/>
              </a:bodyPr>
              <a:lstStyle/>
              <a:p>
                <a14:m>
                  <m:oMath xmlns:m="http://schemas.openxmlformats.org/officeDocument/2006/math">
                    <m:r>
                      <a:rPr kumimoji="1" lang="en-US" altLang="ko-KR" sz="1200" i="1" dirty="0">
                        <a:latin typeface="Cambria Math" panose="02040503050406030204" pitchFamily="18" charset="0"/>
                      </a:rPr>
                      <m:t>𝑔</m:t>
                    </m:r>
                    <m:r>
                      <a:rPr kumimoji="1" lang="en-US" altLang="ko-KR" sz="1200" i="1" dirty="0">
                        <a:latin typeface="Cambria Math" panose="02040503050406030204" pitchFamily="18" charset="0"/>
                      </a:rPr>
                      <m:t>(</m:t>
                    </m:r>
                    <m:r>
                      <a:rPr kumimoji="1" lang="en-US" altLang="ko-KR" sz="1200" i="1" dirty="0">
                        <a:latin typeface="Cambria Math" panose="02040503050406030204" pitchFamily="18" charset="0"/>
                      </a:rPr>
                      <m:t>𝑧</m:t>
                    </m:r>
                    <m:r>
                      <a:rPr kumimoji="1" lang="en-US" altLang="ko-KR" sz="1200" i="1" dirty="0">
                        <a:latin typeface="Cambria Math" panose="02040503050406030204" pitchFamily="18" charset="0"/>
                      </a:rPr>
                      <m:t>)</m:t>
                    </m:r>
                  </m:oMath>
                </a14:m>
                <a:r>
                  <a:rPr kumimoji="1" lang="en-US" altLang="ko-KR" sz="1200" i="1" dirty="0"/>
                  <a:t> </a:t>
                </a:r>
                <a:r>
                  <a:rPr kumimoji="1" lang="en-US" altLang="ko-KR" sz="1200" dirty="0"/>
                  <a:t>= </a:t>
                </a:r>
                <a14:m>
                  <m:oMath xmlns:m="http://schemas.openxmlformats.org/officeDocument/2006/math">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𝑧</m:t>
                        </m:r>
                      </m:e>
                      <m:sup>
                        <m:r>
                          <a:rPr kumimoji="1" lang="en-US" altLang="ko-KR" sz="1200" i="1">
                            <a:latin typeface="Cambria Math" panose="02040503050406030204" pitchFamily="18" charset="0"/>
                          </a:rPr>
                          <m:t>2</m:t>
                        </m:r>
                      </m:sup>
                    </m:sSup>
                    <m:r>
                      <a:rPr kumimoji="1" lang="en-US" altLang="ko-KR" sz="1200" i="1">
                        <a:latin typeface="Cambria Math" panose="02040503050406030204" pitchFamily="18" charset="0"/>
                      </a:rPr>
                      <m:t> −1 </m:t>
                    </m:r>
                  </m:oMath>
                </a14:m>
                <a:endParaRPr lang="ko-KR" altLang="en-US" sz="1200" dirty="0"/>
              </a:p>
            </p:txBody>
          </p:sp>
        </mc:Choice>
        <mc:Fallback xmlns="">
          <p:sp>
            <p:nvSpPr>
              <p:cNvPr id="12" name="직사각형 11">
                <a:extLst>
                  <a:ext uri="{FF2B5EF4-FFF2-40B4-BE49-F238E27FC236}">
                    <a16:creationId xmlns:a16="http://schemas.microsoft.com/office/drawing/2014/main" id="{855B7881-C794-9949-B7E1-A1D316624F05}"/>
                  </a:ext>
                </a:extLst>
              </p:cNvPr>
              <p:cNvSpPr>
                <a:spLocks noRot="1" noChangeAspect="1" noMove="1" noResize="1" noEditPoints="1" noAdjustHandles="1" noChangeArrowheads="1" noChangeShapeType="1" noTextEdit="1"/>
              </p:cNvSpPr>
              <p:nvPr/>
            </p:nvSpPr>
            <p:spPr>
              <a:xfrm>
                <a:off x="7634656" y="2425430"/>
                <a:ext cx="1152239" cy="276999"/>
              </a:xfrm>
              <a:prstGeom prst="rect">
                <a:avLst/>
              </a:prstGeom>
              <a:blipFill>
                <a:blip r:embed="rId9"/>
                <a:stretch>
                  <a:fillRect t="-4444" b="-15556"/>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22C05D32-4DF9-FF40-ABC5-781CFA42198F}"/>
              </a:ext>
            </a:extLst>
          </p:cNvPr>
          <p:cNvSpPr txBox="1"/>
          <p:nvPr/>
        </p:nvSpPr>
        <p:spPr>
          <a:xfrm>
            <a:off x="6068957" y="4168851"/>
            <a:ext cx="243978" cy="276999"/>
          </a:xfrm>
          <a:prstGeom prst="rect">
            <a:avLst/>
          </a:prstGeom>
          <a:noFill/>
        </p:spPr>
        <p:txBody>
          <a:bodyPr wrap="none" rtlCol="0">
            <a:spAutoFit/>
          </a:bodyPr>
          <a:lstStyle/>
          <a:p>
            <a:r>
              <a:rPr kumimoji="1" lang="en-US" altLang="ko-KR" sz="1200" dirty="0"/>
              <a:t>*</a:t>
            </a:r>
            <a:endParaRPr kumimoji="1" lang="ko-KR" altLang="en-US" sz="12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1A5059-0B22-AB47-8431-BA3555270565}"/>
                  </a:ext>
                </a:extLst>
              </p:cNvPr>
              <p:cNvSpPr txBox="1"/>
              <p:nvPr/>
            </p:nvSpPr>
            <p:spPr>
              <a:xfrm>
                <a:off x="6239289" y="4308613"/>
                <a:ext cx="80990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𝑎</m:t>
                          </m:r>
                        </m:e>
                        <m:sup>
                          <m:r>
                            <a:rPr kumimoji="1" lang="en-US" altLang="ko-KR" sz="1200" i="1">
                              <a:latin typeface="Cambria Math" panose="02040503050406030204" pitchFamily="18" charset="0"/>
                            </a:rPr>
                            <m:t>19</m:t>
                          </m:r>
                        </m:sup>
                      </m:sSup>
                      <m:r>
                        <a:rPr kumimoji="1" lang="en-US" altLang="ko-KR" sz="1200" i="1">
                          <a:latin typeface="Cambria Math" panose="02040503050406030204" pitchFamily="18" charset="0"/>
                        </a:rPr>
                        <m:t>=</m:t>
                      </m:r>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𝑎</m:t>
                          </m:r>
                        </m:e>
                        <m:sup>
                          <m:r>
                            <a:rPr kumimoji="1" lang="en-US" altLang="ko-KR" sz="1200" i="1">
                              <a:latin typeface="Cambria Math" panose="02040503050406030204" pitchFamily="18" charset="0"/>
                            </a:rPr>
                            <m:t>4</m:t>
                          </m:r>
                        </m:sup>
                      </m:sSup>
                    </m:oMath>
                  </m:oMathPara>
                </a14:m>
                <a:endParaRPr kumimoji="1" lang="ko-KR" altLang="en-US" sz="1200" dirty="0"/>
              </a:p>
            </p:txBody>
          </p:sp>
        </mc:Choice>
        <mc:Fallback xmlns="">
          <p:sp>
            <p:nvSpPr>
              <p:cNvPr id="14" name="TextBox 13">
                <a:extLst>
                  <a:ext uri="{FF2B5EF4-FFF2-40B4-BE49-F238E27FC236}">
                    <a16:creationId xmlns:a16="http://schemas.microsoft.com/office/drawing/2014/main" id="{A21A5059-0B22-AB47-8431-BA3555270565}"/>
                  </a:ext>
                </a:extLst>
              </p:cNvPr>
              <p:cNvSpPr txBox="1">
                <a:spLocks noRot="1" noChangeAspect="1" noMove="1" noResize="1" noEditPoints="1" noAdjustHandles="1" noChangeArrowheads="1" noChangeShapeType="1" noTextEdit="1"/>
              </p:cNvSpPr>
              <p:nvPr/>
            </p:nvSpPr>
            <p:spPr>
              <a:xfrm>
                <a:off x="6239289" y="4308613"/>
                <a:ext cx="809902" cy="276999"/>
              </a:xfrm>
              <a:prstGeom prst="rect">
                <a:avLst/>
              </a:prstGeom>
              <a:blipFill>
                <a:blip r:embed="rId1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152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Generate </a:t>
            </a:r>
            <a:r>
              <a:rPr lang="en-US" altLang="ko-KR" sz="2250" dirty="0" err="1"/>
              <a:t>Parrity</a:t>
            </a:r>
            <a:r>
              <a:rPr lang="en-US" altLang="ko-KR" sz="2250" dirty="0"/>
              <a:t> Check Matrix from the </a:t>
            </a:r>
            <a:r>
              <a:rPr lang="en-US" altLang="ko-KR" sz="2250" dirty="0" err="1"/>
              <a:t>Goppa</a:t>
            </a:r>
            <a:r>
              <a:rPr lang="en-US" altLang="ko-KR" sz="2250" dirty="0"/>
              <a:t> Code</a:t>
            </a:r>
            <a:endParaRPr lang="ko-KR" altLang="en-US" sz="2250" dirty="0"/>
          </a:p>
        </p:txBody>
      </p:sp>
      <p:pic>
        <p:nvPicPr>
          <p:cNvPr id="5" name="그림 4">
            <a:extLst>
              <a:ext uri="{FF2B5EF4-FFF2-40B4-BE49-F238E27FC236}">
                <a16:creationId xmlns:a16="http://schemas.microsoft.com/office/drawing/2014/main" id="{6E9005E5-56F8-6F44-9C16-A90BDEF71C0D}"/>
              </a:ext>
            </a:extLst>
          </p:cNvPr>
          <p:cNvPicPr>
            <a:picLocks noChangeAspect="1"/>
          </p:cNvPicPr>
          <p:nvPr/>
        </p:nvPicPr>
        <p:blipFill>
          <a:blip r:embed="rId2"/>
          <a:stretch>
            <a:fillRect/>
          </a:stretch>
        </p:blipFill>
        <p:spPr>
          <a:xfrm>
            <a:off x="532005" y="1029374"/>
            <a:ext cx="4780829" cy="6792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E446ED-C021-B447-8548-574A8EAC9E21}"/>
                  </a:ext>
                </a:extLst>
              </p:cNvPr>
              <p:cNvSpPr txBox="1"/>
              <p:nvPr/>
            </p:nvSpPr>
            <p:spPr>
              <a:xfrm>
                <a:off x="459557" y="982745"/>
                <a:ext cx="8519474" cy="1200329"/>
              </a:xfrm>
              <a:prstGeom prst="rect">
                <a:avLst/>
              </a:prstGeom>
              <a:noFill/>
            </p:spPr>
            <p:txBody>
              <a:bodyPr wrap="square" rtlCol="0">
                <a:spAutoFit/>
              </a:bodyPr>
              <a:lstStyle/>
              <a:p>
                <a:r>
                  <a:rPr kumimoji="1" lang="en-US" altLang="ko-KR" sz="1200" dirty="0"/>
                  <a:t>						</a:t>
                </a:r>
              </a:p>
              <a:p>
                <a:r>
                  <a:rPr kumimoji="1" lang="en-US" altLang="ko-KR" sz="1200" dirty="0"/>
                  <a:t>				</a:t>
                </a:r>
                <a:r>
                  <a:rPr kumimoji="1" lang="en-US" altLang="ko-KR" sz="1200"/>
                  <a:t>	     </a:t>
                </a:r>
                <a:r>
                  <a:rPr kumimoji="1" lang="ko-KR" altLang="en-US" sz="1200"/>
                  <a:t> </a:t>
                </a:r>
                <a:r>
                  <a:rPr kumimoji="1" lang="ko-KR" altLang="en-US" sz="1200" dirty="0"/>
                  <a:t>로 </a:t>
                </a:r>
                <a:r>
                  <a:rPr kumimoji="1" lang="ko-KR" altLang="en-US" sz="1200" dirty="0" err="1"/>
                  <a:t>부터</a:t>
                </a:r>
                <a:r>
                  <a:rPr kumimoji="1" lang="ko-KR" altLang="en-US" sz="1200" dirty="0"/>
                  <a:t> </a:t>
                </a:r>
                <a:r>
                  <a:rPr kumimoji="1" lang="en-US" altLang="ko-KR" sz="1200" dirty="0"/>
                  <a:t>binary </a:t>
                </a:r>
                <a:r>
                  <a:rPr kumimoji="1" lang="ko-KR" altLang="en-US" sz="1200" dirty="0"/>
                  <a:t>형식의 </a:t>
                </a:r>
                <a:r>
                  <a:rPr kumimoji="1" lang="en-US" altLang="ko-KR" sz="1200" i="1" dirty="0"/>
                  <a:t>H</a:t>
                </a:r>
                <a:r>
                  <a:rPr kumimoji="1" lang="ko-KR" altLang="en-US" sz="1200" i="1" dirty="0"/>
                  <a:t> </a:t>
                </a:r>
                <a:r>
                  <a:rPr kumimoji="1" lang="ko-KR" altLang="en-US" sz="1200" dirty="0" err="1"/>
                  <a:t>를</a:t>
                </a:r>
                <a:r>
                  <a:rPr kumimoji="1" lang="ko-KR" altLang="en-US" sz="1200" dirty="0"/>
                  <a:t> 표현 할 수 있다</a:t>
                </a:r>
                <a:r>
                  <a:rPr kumimoji="1" lang="en-US" altLang="ko-KR" sz="1200" i="1" dirty="0"/>
                  <a:t>.</a:t>
                </a:r>
              </a:p>
              <a:p>
                <a:endParaRPr kumimoji="1" lang="en-US" altLang="ko-KR" sz="1200" i="1" dirty="0"/>
              </a:p>
              <a:p>
                <a:endParaRPr kumimoji="1" lang="en-US" altLang="ko-KR" sz="1200" i="1" dirty="0"/>
              </a:p>
              <a:p>
                <a:r>
                  <a:rPr kumimoji="1" lang="ko-KR" altLang="en-US" sz="1200" dirty="0"/>
                  <a:t>그리고 </a:t>
                </a:r>
                <a:r>
                  <a:rPr kumimoji="1" lang="en-US" altLang="ko-KR" sz="1200" i="1" dirty="0"/>
                  <a:t>H</a:t>
                </a:r>
                <a:r>
                  <a:rPr kumimoji="1" lang="ko-KR" altLang="en-US" sz="1200" i="1" dirty="0"/>
                  <a:t> </a:t>
                </a:r>
                <a:r>
                  <a:rPr kumimoji="1" lang="ko-KR" altLang="en-US" sz="1200" dirty="0" err="1"/>
                  <a:t>를</a:t>
                </a:r>
                <a:r>
                  <a:rPr kumimoji="1" lang="ko-KR" altLang="en-US" sz="1200" dirty="0"/>
                  <a:t> 구함으로써 </a:t>
                </a:r>
                <a:r>
                  <a:rPr kumimoji="1" lang="ko-KR" altLang="en-US" sz="1200" dirty="0" err="1"/>
                  <a:t>생성행렬인</a:t>
                </a:r>
                <a:r>
                  <a:rPr kumimoji="1" lang="ko-KR" altLang="en-US" sz="1200" dirty="0"/>
                  <a:t> </a:t>
                </a:r>
                <a:r>
                  <a:rPr kumimoji="1" lang="en-US" altLang="ko-KR" sz="1200" i="1" dirty="0"/>
                  <a:t>G </a:t>
                </a:r>
                <a:r>
                  <a:rPr kumimoji="1" lang="ko-KR" altLang="en-US" sz="1200" dirty="0"/>
                  <a:t>도 구할 수 있다</a:t>
                </a:r>
                <a:r>
                  <a:rPr kumimoji="1" lang="en-US" altLang="ko-KR" sz="1200" dirty="0"/>
                  <a:t>.</a:t>
                </a:r>
                <a:r>
                  <a:rPr kumimoji="1" lang="ko-KR" altLang="en-US" sz="1200" dirty="0"/>
                  <a:t> 그 결과</a:t>
                </a:r>
                <a:r>
                  <a:rPr kumimoji="1" lang="en-US" altLang="ko-KR" sz="1200" dirty="0"/>
                  <a:t>,</a:t>
                </a:r>
                <a:r>
                  <a:rPr kumimoji="1" lang="ko-KR" altLang="en-US" sz="1200" dirty="0"/>
                  <a:t> 이것이 </a:t>
                </a:r>
                <a:r>
                  <a:rPr kumimoji="1" lang="en-US" altLang="ko-KR" sz="1200" dirty="0"/>
                  <a:t>[9,</a:t>
                </a:r>
                <a:r>
                  <a:rPr kumimoji="1" lang="ko-KR" altLang="en-US" sz="1200" dirty="0"/>
                  <a:t>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 </m:t>
                    </m:r>
                  </m:oMath>
                </a14:m>
                <a:r>
                  <a:rPr kumimoji="1" lang="en-US" altLang="ko-KR" sz="1200" dirty="0"/>
                  <a:t>1</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m:t>
                    </m:r>
                    <m:r>
                      <a:rPr kumimoji="1" lang="ko-KR" altLang="en-US" sz="1200" i="1">
                        <a:latin typeface="Cambria Math" panose="02040503050406030204" pitchFamily="18" charset="0"/>
                        <a:ea typeface="Cambria Math" panose="02040503050406030204" pitchFamily="18" charset="0"/>
                      </a:rPr>
                      <m:t>  </m:t>
                    </m:r>
                    <m:r>
                      <a:rPr kumimoji="1" lang="en-US" altLang="ko-KR" sz="1200" i="1">
                        <a:latin typeface="Cambria Math" panose="02040503050406030204" pitchFamily="18" charset="0"/>
                        <a:ea typeface="Cambria Math" panose="02040503050406030204" pitchFamily="18" charset="0"/>
                      </a:rPr>
                      <m:t>≥3</m:t>
                    </m:r>
                  </m:oMath>
                </a14:m>
                <a:r>
                  <a:rPr kumimoji="1" lang="en-US" altLang="ko-KR" sz="1200" dirty="0"/>
                  <a:t>]</a:t>
                </a:r>
                <a:r>
                  <a:rPr kumimoji="1" lang="ko-KR" altLang="en-US" sz="1200" dirty="0"/>
                  <a:t> </a:t>
                </a:r>
                <a:r>
                  <a:rPr kumimoji="1" lang="en-US" altLang="ko-KR" sz="1200" dirty="0" err="1"/>
                  <a:t>Goppa</a:t>
                </a:r>
                <a:r>
                  <a:rPr kumimoji="1" lang="ko-KR" altLang="en-US" sz="1200" dirty="0"/>
                  <a:t> </a:t>
                </a:r>
                <a:r>
                  <a:rPr kumimoji="1" lang="en-US" altLang="ko-KR" sz="1200" dirty="0"/>
                  <a:t>Code</a:t>
                </a:r>
                <a:r>
                  <a:rPr kumimoji="1" lang="ko-KR" altLang="en-US" sz="1200" dirty="0"/>
                  <a:t> 가 된다</a:t>
                </a:r>
                <a:r>
                  <a:rPr kumimoji="1" lang="en-US" altLang="ko-KR" sz="1200" dirty="0"/>
                  <a:t>.</a:t>
                </a:r>
              </a:p>
              <a:p>
                <a:endParaRPr kumimoji="1" lang="en-US" altLang="ko-KR" sz="1200" i="1" dirty="0"/>
              </a:p>
            </p:txBody>
          </p:sp>
        </mc:Choice>
        <mc:Fallback xmlns="">
          <p:sp>
            <p:nvSpPr>
              <p:cNvPr id="6" name="TextBox 5">
                <a:extLst>
                  <a:ext uri="{FF2B5EF4-FFF2-40B4-BE49-F238E27FC236}">
                    <a16:creationId xmlns:a16="http://schemas.microsoft.com/office/drawing/2014/main" id="{69E446ED-C021-B447-8548-574A8EAC9E21}"/>
                  </a:ext>
                </a:extLst>
              </p:cNvPr>
              <p:cNvSpPr txBox="1">
                <a:spLocks noRot="1" noChangeAspect="1" noMove="1" noResize="1" noEditPoints="1" noAdjustHandles="1" noChangeArrowheads="1" noChangeShapeType="1" noTextEdit="1"/>
              </p:cNvSpPr>
              <p:nvPr/>
            </p:nvSpPr>
            <p:spPr>
              <a:xfrm>
                <a:off x="459557" y="982745"/>
                <a:ext cx="8519474" cy="1200329"/>
              </a:xfrm>
              <a:prstGeom prst="rect">
                <a:avLst/>
              </a:prstGeom>
              <a:blipFill>
                <a:blip r:embed="rId3"/>
                <a:stretch>
                  <a:fillRect/>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042D9721-CD67-394E-A97C-C471D7BF020C}"/>
              </a:ext>
            </a:extLst>
          </p:cNvPr>
          <p:cNvPicPr>
            <a:picLocks noChangeAspect="1"/>
          </p:cNvPicPr>
          <p:nvPr/>
        </p:nvPicPr>
        <p:blipFill>
          <a:blip r:embed="rId4"/>
          <a:stretch>
            <a:fillRect/>
          </a:stretch>
        </p:blipFill>
        <p:spPr>
          <a:xfrm>
            <a:off x="772804" y="2286543"/>
            <a:ext cx="3531297" cy="2075714"/>
          </a:xfrm>
          <a:prstGeom prst="rect">
            <a:avLst/>
          </a:prstGeom>
        </p:spPr>
      </p:pic>
      <p:pic>
        <p:nvPicPr>
          <p:cNvPr id="8" name="그림 7">
            <a:extLst>
              <a:ext uri="{FF2B5EF4-FFF2-40B4-BE49-F238E27FC236}">
                <a16:creationId xmlns:a16="http://schemas.microsoft.com/office/drawing/2014/main" id="{0467A0E0-8F0B-DD40-8337-E3149CDAFEDA}"/>
              </a:ext>
            </a:extLst>
          </p:cNvPr>
          <p:cNvPicPr>
            <a:picLocks noChangeAspect="1"/>
          </p:cNvPicPr>
          <p:nvPr/>
        </p:nvPicPr>
        <p:blipFill>
          <a:blip r:embed="rId5"/>
          <a:stretch>
            <a:fillRect/>
          </a:stretch>
        </p:blipFill>
        <p:spPr>
          <a:xfrm>
            <a:off x="4592574" y="2643362"/>
            <a:ext cx="3324225" cy="1362075"/>
          </a:xfrm>
          <a:prstGeom prst="rect">
            <a:avLst/>
          </a:prstGeom>
        </p:spPr>
      </p:pic>
    </p:spTree>
    <p:extLst>
      <p:ext uri="{BB962C8B-B14F-4D97-AF65-F5344CB8AC3E}">
        <p14:creationId xmlns:p14="http://schemas.microsoft.com/office/powerpoint/2010/main" val="186321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9" name="그림 8">
            <a:extLst>
              <a:ext uri="{FF2B5EF4-FFF2-40B4-BE49-F238E27FC236}">
                <a16:creationId xmlns:a16="http://schemas.microsoft.com/office/drawing/2014/main" id="{774C7DE8-2C9C-1940-8ECE-3DFD08B1E4AF}"/>
              </a:ext>
            </a:extLst>
          </p:cNvPr>
          <p:cNvPicPr>
            <a:picLocks noChangeAspect="1"/>
          </p:cNvPicPr>
          <p:nvPr/>
        </p:nvPicPr>
        <p:blipFill>
          <a:blip r:embed="rId2"/>
          <a:stretch>
            <a:fillRect/>
          </a:stretch>
        </p:blipFill>
        <p:spPr>
          <a:xfrm>
            <a:off x="396780" y="841111"/>
            <a:ext cx="875841" cy="27248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0C1773-FFA7-3D46-B63F-BB6896229393}"/>
                  </a:ext>
                </a:extLst>
              </p:cNvPr>
              <p:cNvSpPr txBox="1"/>
              <p:nvPr/>
            </p:nvSpPr>
            <p:spPr>
              <a:xfrm>
                <a:off x="308940" y="848412"/>
                <a:ext cx="8526120" cy="3159968"/>
              </a:xfrm>
              <a:prstGeom prst="rect">
                <a:avLst/>
              </a:prstGeom>
              <a:noFill/>
            </p:spPr>
            <p:txBody>
              <a:bodyPr wrap="square" rtlCol="0">
                <a:spAutoFit/>
              </a:bodyPr>
              <a:lstStyle/>
              <a:p>
                <a:r>
                  <a:rPr kumimoji="1" lang="en-US" altLang="ko-KR" sz="1200"/>
                  <a:t>	: </a:t>
                </a:r>
                <a:r>
                  <a:rPr kumimoji="1" lang="ko-KR" altLang="en-US" sz="1200"/>
                  <a:t> </a:t>
                </a:r>
                <a:r>
                  <a:rPr kumimoji="1" lang="ko-KR" altLang="en-US" sz="1200" dirty="0" err="1"/>
                  <a:t>갈루아</a:t>
                </a:r>
                <a:endParaRPr kumimoji="1" lang="en-US" altLang="ko-KR" sz="1200" dirty="0"/>
              </a:p>
              <a:p>
                <a:endParaRPr kumimoji="1" lang="en-US" altLang="ko-KR" sz="1200" dirty="0"/>
              </a:p>
              <a:p>
                <a:r>
                  <a:rPr kumimoji="1" lang="en-US" altLang="ko-KR" sz="1200" dirty="0"/>
                  <a:t>	</a:t>
                </a:r>
                <a:r>
                  <a:rPr kumimoji="1" lang="ko-KR" altLang="en-US" sz="1200" dirty="0"/>
                  <a:t>       </a:t>
                </a:r>
                <a:r>
                  <a:rPr kumimoji="1" lang="en-US" altLang="ko-KR" sz="1200" i="1" dirty="0"/>
                  <a:t>k</a:t>
                </a:r>
                <a:r>
                  <a:rPr kumimoji="1" lang="en-US" altLang="ko-KR" sz="1200" dirty="0"/>
                  <a:t> dimension, size </a:t>
                </a:r>
                <a:r>
                  <a:rPr kumimoji="1" lang="en-US" altLang="ko-KR" sz="1200" i="1" dirty="0"/>
                  <a:t>n</a:t>
                </a:r>
                <a:r>
                  <a:rPr kumimoji="1" lang="en-US" altLang="ko-KR" sz="1200" dirty="0"/>
                  <a:t>, minimum distance </a:t>
                </a:r>
                <a:r>
                  <a:rPr kumimoji="1" lang="en-US" altLang="ko-KR" sz="1200" i="1" dirty="0"/>
                  <a:t>d. </a:t>
                </a:r>
                <a:r>
                  <a:rPr kumimoji="1" lang="ko-KR" altLang="en-US" sz="1200" i="1" dirty="0"/>
                  <a:t> </a:t>
                </a:r>
                <a:r>
                  <a:rPr kumimoji="1" lang="en-US" altLang="ko-KR" sz="1200" dirty="0" err="1"/>
                  <a:t>Goppa</a:t>
                </a:r>
                <a:r>
                  <a:rPr kumimoji="1" lang="ko-KR" altLang="en-US" sz="1200" dirty="0"/>
                  <a:t> 코드에서  </a:t>
                </a:r>
                <a:r>
                  <a:rPr kumimoji="1" lang="ko-KR" altLang="en-US" sz="1200" dirty="0" err="1"/>
                  <a:t>메세지는</a:t>
                </a:r>
                <a:r>
                  <a:rPr kumimoji="1" lang="ko-KR" altLang="en-US" sz="1200" dirty="0"/>
                  <a:t> 다음과 같이 </a:t>
                </a:r>
                <a:r>
                  <a:rPr kumimoji="1" lang="ko-KR" altLang="en-US" sz="1200" dirty="0" err="1"/>
                  <a:t>인코딩</a:t>
                </a:r>
                <a:r>
                  <a:rPr kumimoji="1" lang="ko-KR" altLang="en-US" sz="1200" dirty="0"/>
                  <a:t> 된다</a:t>
                </a:r>
                <a:r>
                  <a:rPr kumimoji="1" lang="en-US" altLang="ko-KR" sz="1200" dirty="0"/>
                  <a:t>.</a:t>
                </a:r>
              </a:p>
              <a:p>
                <a:endParaRPr kumimoji="1" lang="en-US" altLang="ko-KR" sz="1200" dirty="0"/>
              </a:p>
              <a:p>
                <a:endParaRPr kumimoji="1" lang="en-US" altLang="ko-KR" sz="1200" dirty="0"/>
              </a:p>
              <a:p>
                <a:endParaRPr kumimoji="1" lang="en-US" altLang="ko-KR" sz="1200" dirty="0"/>
              </a:p>
              <a:p>
                <a:endParaRPr kumimoji="1" lang="en-US" altLang="ko-KR" sz="1200" dirty="0"/>
              </a:p>
              <a:p>
                <a:r>
                  <a:rPr kumimoji="1" lang="en-US" altLang="ko-KR" sz="1200" i="1" dirty="0"/>
                  <a:t>y</a:t>
                </a:r>
                <a:r>
                  <a:rPr kumimoji="1" lang="ko-KR" altLang="en-US" sz="1200" dirty="0"/>
                  <a:t> 가 </a:t>
                </a:r>
                <a:r>
                  <a:rPr kumimoji="1" lang="en-US" altLang="ko-KR" sz="1200" i="1" dirty="0"/>
                  <a:t>r</a:t>
                </a:r>
                <a:r>
                  <a:rPr kumimoji="1" lang="ko-KR" altLang="en-US" sz="1200" i="1" dirty="0"/>
                  <a:t> </a:t>
                </a:r>
                <a:r>
                  <a:rPr kumimoji="1" lang="ko-KR" altLang="en-US" sz="1200" dirty="0"/>
                  <a:t>개의 </a:t>
                </a:r>
                <a:r>
                  <a:rPr kumimoji="1" lang="en-US" altLang="ko-KR" sz="1200" dirty="0"/>
                  <a:t>error</a:t>
                </a:r>
                <a:r>
                  <a:rPr kumimoji="1" lang="ko-KR" altLang="en-US" sz="1200" dirty="0"/>
                  <a:t> </a:t>
                </a:r>
                <a:r>
                  <a:rPr kumimoji="1" lang="ko-KR" altLang="en-US" sz="1200" dirty="0" err="1"/>
                  <a:t>를</a:t>
                </a:r>
                <a:r>
                  <a:rPr kumimoji="1" lang="ko-KR" altLang="en-US" sz="1200" i="1" dirty="0"/>
                  <a:t> </a:t>
                </a:r>
                <a:r>
                  <a:rPr kumimoji="1" lang="ko-KR" altLang="en-US" sz="1200" dirty="0"/>
                  <a:t>수신한 </a:t>
                </a:r>
                <a:r>
                  <a:rPr kumimoji="1" lang="ko-KR" altLang="en-US" sz="1200" dirty="0" err="1"/>
                  <a:t>메세지라</a:t>
                </a:r>
                <a:r>
                  <a:rPr kumimoji="1" lang="ko-KR" altLang="en-US" sz="1200" dirty="0"/>
                  <a:t> 하면 </a:t>
                </a:r>
                <a:r>
                  <a:rPr kumimoji="1" lang="en-US" altLang="ko-KR" sz="1200" dirty="0"/>
                  <a:t>(</a:t>
                </a:r>
                <a:r>
                  <a:rPr kumimoji="1" lang="en-US" altLang="ko-KR" sz="1200" i="1" dirty="0"/>
                  <a:t>r</a:t>
                </a:r>
                <a:r>
                  <a:rPr kumimoji="1" lang="en-US" altLang="ko-KR" sz="1200" dirty="0"/>
                  <a:t>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 </m:t>
                    </m:r>
                    <m:f>
                      <m:fPr>
                        <m:ctrlPr>
                          <a:rPr kumimoji="1" lang="en-US" altLang="ko-KR" sz="1200" i="1">
                            <a:latin typeface="Cambria Math" panose="02040503050406030204" pitchFamily="18" charset="0"/>
                            <a:ea typeface="Cambria Math" panose="02040503050406030204" pitchFamily="18" charset="0"/>
                          </a:rPr>
                        </m:ctrlPr>
                      </m:fPr>
                      <m:num>
                        <m:r>
                          <m:rPr>
                            <m:nor/>
                          </m:rPr>
                          <a:rPr kumimoji="1" lang="en-US" altLang="ko-KR" sz="1200" i="1">
                            <a:latin typeface="Cambria Math" panose="02040503050406030204" pitchFamily="18" charset="0"/>
                            <a:ea typeface="Cambria Math" panose="02040503050406030204" pitchFamily="18" charset="0"/>
                          </a:rPr>
                          <m:t>d</m:t>
                        </m:r>
                        <m:r>
                          <m:rPr>
                            <m:nor/>
                          </m:rPr>
                          <a:rPr kumimoji="1" lang="en-US" altLang="ko-KR" sz="1200" i="1">
                            <a:latin typeface="Cambria Math" panose="02040503050406030204" pitchFamily="18" charset="0"/>
                            <a:ea typeface="Cambria Math" panose="02040503050406030204" pitchFamily="18" charset="0"/>
                          </a:rPr>
                          <m:t>−1</m:t>
                        </m:r>
                      </m:num>
                      <m:den>
                        <m:r>
                          <m:rPr>
                            <m:nor/>
                          </m:rPr>
                          <a:rPr kumimoji="1" lang="en-US" altLang="ko-KR" sz="1200" i="1">
                            <a:latin typeface="Cambria Math" panose="02040503050406030204" pitchFamily="18" charset="0"/>
                            <a:ea typeface="Cambria Math" panose="02040503050406030204" pitchFamily="18" charset="0"/>
                          </a:rPr>
                          <m:t>2</m:t>
                        </m:r>
                      </m:den>
                    </m:f>
                  </m:oMath>
                </a14:m>
                <a:r>
                  <a:rPr kumimoji="1" lang="en-US" altLang="ko-KR" sz="1200" dirty="0"/>
                  <a:t> )</a:t>
                </a:r>
              </a:p>
              <a:p>
                <a:endParaRPr kumimoji="1" lang="en-US" altLang="ko-KR" sz="1200" dirty="0"/>
              </a:p>
              <a:p>
                <a:endParaRPr kumimoji="1" lang="en-US" altLang="ko-KR" sz="1200" dirty="0"/>
              </a:p>
              <a:p>
                <a:endParaRPr kumimoji="1" lang="en-US" altLang="ko-KR" sz="1200" dirty="0"/>
              </a:p>
              <a:p>
                <a:r>
                  <a:rPr kumimoji="1" lang="en-US" altLang="ko-KR" sz="1200" dirty="0"/>
                  <a:t>r </a:t>
                </a:r>
                <a:r>
                  <a:rPr kumimoji="1" lang="ko-KR" altLang="en-US" sz="1200" dirty="0"/>
                  <a:t>위치의 </a:t>
                </a:r>
                <a14:m>
                  <m:oMath xmlns:m="http://schemas.openxmlformats.org/officeDocument/2006/math">
                    <m:sSub>
                      <m:sSubPr>
                        <m:ctrlPr>
                          <a:rPr kumimoji="1" lang="en-US" altLang="ko-KR" sz="1200" i="1">
                            <a:latin typeface="Cambria Math" panose="02040503050406030204" pitchFamily="18" charset="0"/>
                          </a:rPr>
                        </m:ctrlPr>
                      </m:sSubPr>
                      <m:e>
                        <m:r>
                          <a:rPr kumimoji="1" lang="en-US" altLang="ko-KR" sz="1200" i="1">
                            <a:latin typeface="Cambria Math" panose="02040503050406030204" pitchFamily="18" charset="0"/>
                          </a:rPr>
                          <m:t>𝑒</m:t>
                        </m:r>
                      </m:e>
                      <m:sub>
                        <m:r>
                          <a:rPr kumimoji="1" lang="en-US" altLang="ko-KR" sz="1200" i="1">
                            <a:latin typeface="Cambria Math" panose="02040503050406030204" pitchFamily="18" charset="0"/>
                          </a:rPr>
                          <m:t>𝑖</m:t>
                        </m:r>
                      </m:sub>
                    </m:sSub>
                    <m:r>
                      <a:rPr kumimoji="1" lang="en-US" altLang="ko-KR" sz="1200" i="1">
                        <a:latin typeface="Cambria Math" panose="02040503050406030204" pitchFamily="18" charset="0"/>
                        <a:ea typeface="Cambria Math" panose="02040503050406030204" pitchFamily="18" charset="0"/>
                      </a:rPr>
                      <m:t>≠</m:t>
                    </m:r>
                  </m:oMath>
                </a14:m>
                <a:r>
                  <a:rPr kumimoji="1" lang="ko-KR" altLang="en-US" sz="1200" dirty="0"/>
                  <a:t> </a:t>
                </a:r>
                <a:r>
                  <a:rPr kumimoji="1" lang="en-US" altLang="ko-KR" sz="1200" dirty="0"/>
                  <a:t>0,</a:t>
                </a:r>
                <a:r>
                  <a:rPr kumimoji="1" lang="ko-KR" altLang="en-US" sz="1200" dirty="0"/>
                  <a:t>  이제 오류를 수정하기 위해 오류 벡터 </a:t>
                </a:r>
                <a:r>
                  <a:rPr kumimoji="1" lang="en-US" altLang="ko-KR" sz="1200" dirty="0"/>
                  <a:t>e</a:t>
                </a:r>
                <a:r>
                  <a:rPr kumimoji="1" lang="ko-KR" altLang="en-US" sz="1200" dirty="0" err="1"/>
                  <a:t>를</a:t>
                </a:r>
                <a:r>
                  <a:rPr kumimoji="1" lang="ko-KR" altLang="en-US" sz="1200" dirty="0"/>
                  <a:t> 찾아내야 한다</a:t>
                </a:r>
                <a:r>
                  <a:rPr kumimoji="1" lang="en-US" altLang="ko-KR" sz="1200" dirty="0"/>
                  <a:t>.</a:t>
                </a:r>
                <a:r>
                  <a:rPr kumimoji="1" lang="ko-KR" altLang="en-US" sz="1200" dirty="0"/>
                  <a:t> 그러므로 다음을 찾아내야 한다</a:t>
                </a:r>
                <a:r>
                  <a:rPr kumimoji="1" lang="en-US" altLang="ko-KR" sz="1200" dirty="0"/>
                  <a:t>.</a:t>
                </a:r>
              </a:p>
              <a:p>
                <a:endParaRPr kumimoji="1" lang="en-US" altLang="ko-KR" sz="1200" dirty="0"/>
              </a:p>
              <a:p>
                <a:pPr marL="2614613" lvl="7" indent="-214313">
                  <a:buFont typeface="Arial" panose="020B0604020202020204" pitchFamily="34" charset="0"/>
                  <a:buChar char="•"/>
                </a:pPr>
                <a:r>
                  <a:rPr kumimoji="1" lang="ko-KR" altLang="en-US" sz="1200" dirty="0"/>
                  <a:t>오류 위치의 그룹</a:t>
                </a:r>
                <a:r>
                  <a:rPr kumimoji="1" lang="en-US" altLang="ko-KR" sz="1200" dirty="0"/>
                  <a:t>			</a:t>
                </a:r>
              </a:p>
              <a:p>
                <a:pPr marL="2614613" lvl="7" indent="-214313">
                  <a:buFont typeface="Arial" panose="020B0604020202020204" pitchFamily="34" charset="0"/>
                  <a:buChar char="•"/>
                </a:pPr>
                <a:endParaRPr kumimoji="1" lang="en-US" altLang="ko-KR" sz="1200" dirty="0"/>
              </a:p>
              <a:p>
                <a:pPr marL="2614613" lvl="7" indent="-214313">
                  <a:buFont typeface="Arial" panose="020B0604020202020204" pitchFamily="34" charset="0"/>
                  <a:buChar char="•"/>
                </a:pPr>
                <a:r>
                  <a:rPr kumimoji="1" lang="ko-KR" altLang="en-US" sz="1200" dirty="0"/>
                  <a:t>해당 오류 값 </a:t>
                </a:r>
                <a:r>
                  <a:rPr kumimoji="1" lang="en-US" altLang="ko-KR" sz="1200" dirty="0"/>
                  <a:t>	 </a:t>
                </a:r>
                <a:endParaRPr kumimoji="1" lang="ko-KR" altLang="en-US" sz="1200" dirty="0"/>
              </a:p>
            </p:txBody>
          </p:sp>
        </mc:Choice>
        <mc:Fallback xmlns="">
          <p:sp>
            <p:nvSpPr>
              <p:cNvPr id="3" name="TextBox 2">
                <a:extLst>
                  <a:ext uri="{FF2B5EF4-FFF2-40B4-BE49-F238E27FC236}">
                    <a16:creationId xmlns:a16="http://schemas.microsoft.com/office/drawing/2014/main" id="{590C1773-FFA7-3D46-B63F-BB6896229393}"/>
                  </a:ext>
                </a:extLst>
              </p:cNvPr>
              <p:cNvSpPr txBox="1">
                <a:spLocks noRot="1" noChangeAspect="1" noMove="1" noResize="1" noEditPoints="1" noAdjustHandles="1" noChangeArrowheads="1" noChangeShapeType="1" noTextEdit="1"/>
              </p:cNvSpPr>
              <p:nvPr/>
            </p:nvSpPr>
            <p:spPr>
              <a:xfrm>
                <a:off x="308940" y="848412"/>
                <a:ext cx="8526120" cy="3159968"/>
              </a:xfrm>
              <a:prstGeom prst="rect">
                <a:avLst/>
              </a:prstGeom>
              <a:blipFill>
                <a:blip r:embed="rId3"/>
                <a:stretch>
                  <a:fillRect l="-72" t="-193" b="-385"/>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6F0F95CA-A86B-B24D-8DF8-5D15682A8E9A}"/>
              </a:ext>
            </a:extLst>
          </p:cNvPr>
          <p:cNvPicPr>
            <a:picLocks noChangeAspect="1"/>
          </p:cNvPicPr>
          <p:nvPr/>
        </p:nvPicPr>
        <p:blipFill>
          <a:blip r:embed="rId4"/>
          <a:stretch>
            <a:fillRect/>
          </a:stretch>
        </p:blipFill>
        <p:spPr>
          <a:xfrm>
            <a:off x="1971754" y="881094"/>
            <a:ext cx="5119212" cy="229414"/>
          </a:xfrm>
          <a:prstGeom prst="rect">
            <a:avLst/>
          </a:prstGeom>
        </p:spPr>
      </p:pic>
      <p:pic>
        <p:nvPicPr>
          <p:cNvPr id="10" name="그림 9">
            <a:extLst>
              <a:ext uri="{FF2B5EF4-FFF2-40B4-BE49-F238E27FC236}">
                <a16:creationId xmlns:a16="http://schemas.microsoft.com/office/drawing/2014/main" id="{7F8389F3-689A-4F49-9B30-0CB056D77B26}"/>
              </a:ext>
            </a:extLst>
          </p:cNvPr>
          <p:cNvPicPr>
            <a:picLocks noChangeAspect="1"/>
          </p:cNvPicPr>
          <p:nvPr/>
        </p:nvPicPr>
        <p:blipFill>
          <a:blip r:embed="rId5"/>
          <a:stretch>
            <a:fillRect/>
          </a:stretch>
        </p:blipFill>
        <p:spPr>
          <a:xfrm>
            <a:off x="2727980" y="1735858"/>
            <a:ext cx="2952750" cy="314325"/>
          </a:xfrm>
          <a:prstGeom prst="rect">
            <a:avLst/>
          </a:prstGeom>
        </p:spPr>
      </p:pic>
      <p:pic>
        <p:nvPicPr>
          <p:cNvPr id="11" name="그림 10">
            <a:extLst>
              <a:ext uri="{FF2B5EF4-FFF2-40B4-BE49-F238E27FC236}">
                <a16:creationId xmlns:a16="http://schemas.microsoft.com/office/drawing/2014/main" id="{AC07B5AA-76A3-984A-9993-4EF768B100DE}"/>
              </a:ext>
            </a:extLst>
          </p:cNvPr>
          <p:cNvPicPr>
            <a:picLocks noChangeAspect="1"/>
          </p:cNvPicPr>
          <p:nvPr/>
        </p:nvPicPr>
        <p:blipFill>
          <a:blip r:embed="rId6"/>
          <a:stretch>
            <a:fillRect/>
          </a:stretch>
        </p:blipFill>
        <p:spPr>
          <a:xfrm>
            <a:off x="2380318" y="2575804"/>
            <a:ext cx="3648075" cy="257175"/>
          </a:xfrm>
          <a:prstGeom prst="rect">
            <a:avLst/>
          </a:prstGeom>
        </p:spPr>
      </p:pic>
      <p:pic>
        <p:nvPicPr>
          <p:cNvPr id="12" name="그림 11">
            <a:extLst>
              <a:ext uri="{FF2B5EF4-FFF2-40B4-BE49-F238E27FC236}">
                <a16:creationId xmlns:a16="http://schemas.microsoft.com/office/drawing/2014/main" id="{BB39D93D-7DCD-404C-9A4A-AE05C9EB253A}"/>
              </a:ext>
            </a:extLst>
          </p:cNvPr>
          <p:cNvPicPr>
            <a:picLocks noChangeAspect="1"/>
          </p:cNvPicPr>
          <p:nvPr/>
        </p:nvPicPr>
        <p:blipFill>
          <a:blip r:embed="rId7"/>
          <a:stretch>
            <a:fillRect/>
          </a:stretch>
        </p:blipFill>
        <p:spPr>
          <a:xfrm>
            <a:off x="4400720" y="3342885"/>
            <a:ext cx="1362075" cy="333375"/>
          </a:xfrm>
          <a:prstGeom prst="rect">
            <a:avLst/>
          </a:prstGeom>
        </p:spPr>
      </p:pic>
      <p:pic>
        <p:nvPicPr>
          <p:cNvPr id="13" name="그림 12">
            <a:extLst>
              <a:ext uri="{FF2B5EF4-FFF2-40B4-BE49-F238E27FC236}">
                <a16:creationId xmlns:a16="http://schemas.microsoft.com/office/drawing/2014/main" id="{A8DC0C3D-11A3-414A-8038-DB9858A3A2CD}"/>
              </a:ext>
            </a:extLst>
          </p:cNvPr>
          <p:cNvPicPr>
            <a:picLocks noChangeAspect="1"/>
          </p:cNvPicPr>
          <p:nvPr/>
        </p:nvPicPr>
        <p:blipFill>
          <a:blip r:embed="rId8"/>
          <a:stretch>
            <a:fillRect/>
          </a:stretch>
        </p:blipFill>
        <p:spPr>
          <a:xfrm>
            <a:off x="4400720" y="3716628"/>
            <a:ext cx="1019516" cy="257175"/>
          </a:xfrm>
          <a:prstGeom prst="rect">
            <a:avLst/>
          </a:prstGeom>
        </p:spPr>
      </p:pic>
    </p:spTree>
    <p:extLst>
      <p:ext uri="{BB962C8B-B14F-4D97-AF65-F5344CB8AC3E}">
        <p14:creationId xmlns:p14="http://schemas.microsoft.com/office/powerpoint/2010/main" val="754057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sp>
        <p:nvSpPr>
          <p:cNvPr id="5" name="TextBox 4">
            <a:extLst>
              <a:ext uri="{FF2B5EF4-FFF2-40B4-BE49-F238E27FC236}">
                <a16:creationId xmlns:a16="http://schemas.microsoft.com/office/drawing/2014/main" id="{EEDEF78C-46E1-C247-8E21-F36C34BDA8BD}"/>
              </a:ext>
            </a:extLst>
          </p:cNvPr>
          <p:cNvSpPr txBox="1"/>
          <p:nvPr/>
        </p:nvSpPr>
        <p:spPr>
          <a:xfrm>
            <a:off x="445416" y="904973"/>
            <a:ext cx="8462914" cy="1938992"/>
          </a:xfrm>
          <a:prstGeom prst="rect">
            <a:avLst/>
          </a:prstGeom>
          <a:noFill/>
        </p:spPr>
        <p:txBody>
          <a:bodyPr wrap="square" rtlCol="0">
            <a:spAutoFit/>
          </a:bodyPr>
          <a:lstStyle/>
          <a:p>
            <a:r>
              <a:rPr kumimoji="1" lang="ko-KR" altLang="en-US" sz="1200" dirty="0"/>
              <a:t>이를 찾기 위해</a:t>
            </a:r>
            <a:r>
              <a:rPr kumimoji="1" lang="en-US" altLang="ko-KR" sz="1200" dirty="0"/>
              <a:t>,</a:t>
            </a:r>
            <a:r>
              <a:rPr kumimoji="1" lang="ko-KR" altLang="en-US" sz="1200" dirty="0"/>
              <a:t> 두가지 다항식을 정의 한다</a:t>
            </a:r>
            <a:r>
              <a:rPr kumimoji="1" lang="en-US" altLang="ko-KR" sz="1200" dirty="0"/>
              <a:t>.</a:t>
            </a:r>
            <a:r>
              <a:rPr kumimoji="1" lang="ko-KR" altLang="en-US" sz="1200" dirty="0"/>
              <a:t>   </a:t>
            </a:r>
            <a:endParaRPr kumimoji="1" lang="en-US" altLang="ko-KR" sz="1200" dirty="0"/>
          </a:p>
          <a:p>
            <a:pPr marL="557213" lvl="1" indent="-214313">
              <a:buFont typeface="Arial" panose="020B0604020202020204" pitchFamily="34" charset="0"/>
              <a:buChar char="•"/>
            </a:pPr>
            <a:endParaRPr kumimoji="1" lang="en-US" altLang="ko-KR" sz="1200" dirty="0"/>
          </a:p>
          <a:p>
            <a:pPr marL="557213" lvl="1" indent="-214313">
              <a:buFont typeface="Arial" panose="020B0604020202020204" pitchFamily="34" charset="0"/>
              <a:buChar char="•"/>
            </a:pPr>
            <a:r>
              <a:rPr kumimoji="1" lang="ko-KR" altLang="en-US" sz="1200" dirty="0"/>
              <a:t> </a:t>
            </a:r>
            <a:r>
              <a:rPr kumimoji="1" lang="en-US" altLang="ko-KR" sz="1200" dirty="0"/>
              <a:t>		</a:t>
            </a:r>
            <a:r>
              <a:rPr kumimoji="1" lang="en-US" altLang="ko-KR" sz="1200"/>
              <a:t>	</a:t>
            </a:r>
            <a:r>
              <a:rPr kumimoji="1" lang="en-US" altLang="ko-KR" sz="1200">
                <a:sym typeface="Wingdings" pitchFamily="2" charset="2"/>
              </a:rPr>
              <a:t></a:t>
            </a:r>
            <a:r>
              <a:rPr kumimoji="1" lang="ko-KR" altLang="en-US" sz="1200">
                <a:sym typeface="Wingdings" pitchFamily="2" charset="2"/>
              </a:rPr>
              <a:t> </a:t>
            </a:r>
            <a:r>
              <a:rPr kumimoji="1" lang="en-US" altLang="ko-KR" sz="1200">
                <a:sym typeface="Wingdings" pitchFamily="2" charset="2"/>
              </a:rPr>
              <a:t> </a:t>
            </a:r>
            <a:r>
              <a:rPr kumimoji="1" lang="ko-KR" altLang="en-US" sz="1200" dirty="0">
                <a:sym typeface="Wingdings" pitchFamily="2" charset="2"/>
              </a:rPr>
              <a:t>오류 위치 다항식</a:t>
            </a:r>
            <a:endParaRPr kumimoji="1" lang="en-US" altLang="ko-KR" sz="1200" dirty="0"/>
          </a:p>
          <a:p>
            <a:pPr marL="557213" lvl="1" indent="-214313">
              <a:buFont typeface="Arial" panose="020B0604020202020204" pitchFamily="34" charset="0"/>
              <a:buChar char="•"/>
            </a:pPr>
            <a:endParaRPr kumimoji="1" lang="en-US" altLang="ko-KR" sz="1200" dirty="0"/>
          </a:p>
          <a:p>
            <a:pPr marL="557213" lvl="1" indent="-214313">
              <a:buFont typeface="Arial" panose="020B0604020202020204" pitchFamily="34" charset="0"/>
              <a:buChar char="•"/>
            </a:pPr>
            <a:r>
              <a:rPr kumimoji="1" lang="ko-KR" altLang="en-US" sz="1200" dirty="0"/>
              <a:t> </a:t>
            </a:r>
            <a:r>
              <a:rPr kumimoji="1" lang="en-US" altLang="ko-KR" sz="1200" dirty="0"/>
              <a:t>		</a:t>
            </a:r>
            <a:r>
              <a:rPr kumimoji="1" lang="en-US" altLang="ko-KR" sz="1200"/>
              <a:t>	</a:t>
            </a:r>
            <a:r>
              <a:rPr kumimoji="1" lang="en-US" altLang="ko-KR" sz="1200">
                <a:sym typeface="Wingdings" pitchFamily="2" charset="2"/>
              </a:rPr>
              <a:t></a:t>
            </a:r>
            <a:r>
              <a:rPr kumimoji="1" lang="ko-KR" altLang="en-US" sz="1200">
                <a:sym typeface="Wingdings" pitchFamily="2" charset="2"/>
              </a:rPr>
              <a:t> </a:t>
            </a:r>
            <a:r>
              <a:rPr kumimoji="1" lang="en-US" altLang="ko-KR" sz="1200">
                <a:sym typeface="Wingdings" pitchFamily="2" charset="2"/>
              </a:rPr>
              <a:t> </a:t>
            </a:r>
            <a:r>
              <a:rPr kumimoji="1" lang="ko-KR" altLang="en-US" sz="1200" dirty="0">
                <a:sym typeface="Wingdings" pitchFamily="2" charset="2"/>
              </a:rPr>
              <a:t>오류 평가 다항식</a:t>
            </a:r>
            <a:endParaRPr kumimoji="1" lang="en-US" altLang="ko-KR" sz="1200" dirty="0">
              <a:sym typeface="Wingdings" pitchFamily="2" charset="2"/>
            </a:endParaRPr>
          </a:p>
          <a:p>
            <a:pPr marL="557213" lvl="1" indent="-214313">
              <a:buFont typeface="Arial" panose="020B0604020202020204" pitchFamily="34" charset="0"/>
              <a:buChar char="•"/>
            </a:pPr>
            <a:endParaRPr kumimoji="1" lang="en-US" altLang="ko-KR" sz="1200" dirty="0">
              <a:sym typeface="Wingdings" pitchFamily="2" charset="2"/>
            </a:endParaRPr>
          </a:p>
          <a:p>
            <a:pPr marL="557213" lvl="1" indent="-214313">
              <a:buFont typeface="Arial" panose="020B0604020202020204" pitchFamily="34" charset="0"/>
              <a:buChar char="•"/>
            </a:pPr>
            <a:endParaRPr kumimoji="1" lang="en-US" altLang="ko-KR" sz="1200" dirty="0">
              <a:sym typeface="Wingdings" pitchFamily="2" charset="2"/>
            </a:endParaRPr>
          </a:p>
          <a:p>
            <a:r>
              <a:rPr kumimoji="1" lang="ko-KR" altLang="en-US" sz="1200" dirty="0">
                <a:sym typeface="Wingdings" pitchFamily="2" charset="2"/>
              </a:rPr>
              <a:t>이 다항식들과 신드롬 </a:t>
            </a:r>
            <a:r>
              <a:rPr kumimoji="1" lang="en-US" altLang="ko-KR" sz="1200" i="1" dirty="0">
                <a:sym typeface="Wingdings" pitchFamily="2" charset="2"/>
              </a:rPr>
              <a:t>s(z) </a:t>
            </a:r>
            <a:r>
              <a:rPr kumimoji="1" lang="ko-KR" altLang="en-US" sz="1200" dirty="0">
                <a:sym typeface="Wingdings" pitchFamily="2" charset="2"/>
              </a:rPr>
              <a:t>과의 상관관계를 사용하여 수신한 </a:t>
            </a:r>
            <a:r>
              <a:rPr kumimoji="1" lang="ko-KR" altLang="en-US" sz="1200" dirty="0" err="1">
                <a:sym typeface="Wingdings" pitchFamily="2" charset="2"/>
              </a:rPr>
              <a:t>메세지의</a:t>
            </a:r>
            <a:r>
              <a:rPr kumimoji="1" lang="ko-KR" altLang="en-US" sz="1200" dirty="0">
                <a:sym typeface="Wingdings" pitchFamily="2" charset="2"/>
              </a:rPr>
              <a:t> 오류를 수정할 수 있다</a:t>
            </a:r>
            <a:r>
              <a:rPr kumimoji="1" lang="en-US" altLang="ko-KR" sz="1200" dirty="0">
                <a:sym typeface="Wingdings" pitchFamily="2" charset="2"/>
              </a:rPr>
              <a:t>.</a:t>
            </a:r>
          </a:p>
          <a:p>
            <a:endParaRPr kumimoji="1" lang="en-US" altLang="ko-KR" sz="1200" i="1" dirty="0">
              <a:sym typeface="Wingdings" pitchFamily="2" charset="2"/>
            </a:endParaRPr>
          </a:p>
          <a:p>
            <a:endParaRPr kumimoji="1" lang="en-US" altLang="ko-KR" sz="1200" i="1" dirty="0">
              <a:sym typeface="Wingdings" pitchFamily="2" charset="2"/>
            </a:endParaRPr>
          </a:p>
        </p:txBody>
      </p:sp>
      <p:pic>
        <p:nvPicPr>
          <p:cNvPr id="6" name="그림 5">
            <a:extLst>
              <a:ext uri="{FF2B5EF4-FFF2-40B4-BE49-F238E27FC236}">
                <a16:creationId xmlns:a16="http://schemas.microsoft.com/office/drawing/2014/main" id="{79D74DB7-4EC5-964C-BE8A-7F00FDD1DA35}"/>
              </a:ext>
            </a:extLst>
          </p:cNvPr>
          <p:cNvPicPr>
            <a:picLocks noChangeAspect="1"/>
          </p:cNvPicPr>
          <p:nvPr/>
        </p:nvPicPr>
        <p:blipFill>
          <a:blip r:embed="rId2"/>
          <a:stretch>
            <a:fillRect/>
          </a:stretch>
        </p:blipFill>
        <p:spPr>
          <a:xfrm>
            <a:off x="999395" y="1324992"/>
            <a:ext cx="1440681" cy="292312"/>
          </a:xfrm>
          <a:prstGeom prst="rect">
            <a:avLst/>
          </a:prstGeom>
        </p:spPr>
      </p:pic>
      <p:pic>
        <p:nvPicPr>
          <p:cNvPr id="7" name="그림 6">
            <a:extLst>
              <a:ext uri="{FF2B5EF4-FFF2-40B4-BE49-F238E27FC236}">
                <a16:creationId xmlns:a16="http://schemas.microsoft.com/office/drawing/2014/main" id="{C7E5753C-7369-9641-9760-A9AC84535BCD}"/>
              </a:ext>
            </a:extLst>
          </p:cNvPr>
          <p:cNvPicPr>
            <a:picLocks noChangeAspect="1"/>
          </p:cNvPicPr>
          <p:nvPr/>
        </p:nvPicPr>
        <p:blipFill>
          <a:blip r:embed="rId3"/>
          <a:stretch>
            <a:fillRect/>
          </a:stretch>
        </p:blipFill>
        <p:spPr>
          <a:xfrm>
            <a:off x="1020606" y="1646556"/>
            <a:ext cx="2062064" cy="352060"/>
          </a:xfrm>
          <a:prstGeom prst="rect">
            <a:avLst/>
          </a:prstGeom>
        </p:spPr>
      </p:pic>
      <p:pic>
        <p:nvPicPr>
          <p:cNvPr id="8" name="그림 7">
            <a:extLst>
              <a:ext uri="{FF2B5EF4-FFF2-40B4-BE49-F238E27FC236}">
                <a16:creationId xmlns:a16="http://schemas.microsoft.com/office/drawing/2014/main" id="{4C55B1C0-B69F-E24F-B6AD-A10B727F7E9A}"/>
              </a:ext>
            </a:extLst>
          </p:cNvPr>
          <p:cNvPicPr>
            <a:picLocks noChangeAspect="1"/>
          </p:cNvPicPr>
          <p:nvPr/>
        </p:nvPicPr>
        <p:blipFill>
          <a:blip r:embed="rId4"/>
          <a:stretch>
            <a:fillRect/>
          </a:stretch>
        </p:blipFill>
        <p:spPr>
          <a:xfrm>
            <a:off x="1876573" y="3003378"/>
            <a:ext cx="5017094" cy="1131742"/>
          </a:xfrm>
          <a:prstGeom prst="rect">
            <a:avLst/>
          </a:prstGeom>
        </p:spPr>
      </p:pic>
    </p:spTree>
    <p:extLst>
      <p:ext uri="{BB962C8B-B14F-4D97-AF65-F5344CB8AC3E}">
        <p14:creationId xmlns:p14="http://schemas.microsoft.com/office/powerpoint/2010/main" val="2787327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sp>
        <p:nvSpPr>
          <p:cNvPr id="3" name="TextBox 2">
            <a:extLst>
              <a:ext uri="{FF2B5EF4-FFF2-40B4-BE49-F238E27FC236}">
                <a16:creationId xmlns:a16="http://schemas.microsoft.com/office/drawing/2014/main" id="{6E4C5723-8DD0-A94A-BAAF-D56B7CA5213F}"/>
              </a:ext>
            </a:extLst>
          </p:cNvPr>
          <p:cNvSpPr txBox="1"/>
          <p:nvPr/>
        </p:nvSpPr>
        <p:spPr>
          <a:xfrm>
            <a:off x="410067" y="919114"/>
            <a:ext cx="8424994" cy="830997"/>
          </a:xfrm>
          <a:prstGeom prst="rect">
            <a:avLst/>
          </a:prstGeom>
          <a:noFill/>
        </p:spPr>
        <p:txBody>
          <a:bodyPr wrap="square" rtlCol="0">
            <a:spAutoFit/>
          </a:bodyPr>
          <a:lstStyle/>
          <a:p>
            <a:r>
              <a:rPr kumimoji="1" lang="en-US" altLang="ko-KR" sz="1200" dirty="0"/>
              <a:t>weight</a:t>
            </a:r>
            <a:r>
              <a:rPr kumimoji="1" lang="ko-KR" altLang="en-US" sz="1200" dirty="0"/>
              <a:t> </a:t>
            </a:r>
            <a:r>
              <a:rPr kumimoji="1" lang="en-US" altLang="ko-KR" sz="1200" i="1" dirty="0"/>
              <a:t>r </a:t>
            </a:r>
            <a:r>
              <a:rPr kumimoji="1" lang="ko-KR" altLang="en-US" sz="1200" dirty="0"/>
              <a:t>의 오류 벡터 에서의</a:t>
            </a:r>
            <a:r>
              <a:rPr kumimoji="1" lang="en-US" altLang="ko-KR" sz="1200" dirty="0"/>
              <a:t>	</a:t>
            </a:r>
            <a:r>
              <a:rPr kumimoji="1" lang="ko-KR" altLang="en-US" sz="1200"/>
              <a:t>           </a:t>
            </a:r>
            <a:r>
              <a:rPr kumimoji="1" lang="en-US" altLang="ko-KR" sz="1200"/>
              <a:t>,     </a:t>
            </a:r>
            <a:r>
              <a:rPr kumimoji="1" lang="ko-KR" altLang="en-US" sz="1200"/>
              <a:t>에서 </a:t>
            </a:r>
            <a:r>
              <a:rPr kumimoji="1" lang="ko-KR" altLang="en-US" sz="1200" dirty="0"/>
              <a:t>다음과 같은 특성이 발견된다</a:t>
            </a:r>
            <a:r>
              <a:rPr kumimoji="1" lang="en-US" altLang="ko-KR" sz="1200" dirty="0"/>
              <a:t>.</a:t>
            </a:r>
          </a:p>
          <a:p>
            <a:endParaRPr kumimoji="1" lang="en-US" altLang="ko-KR" sz="1200" dirty="0"/>
          </a:p>
          <a:p>
            <a:r>
              <a:rPr kumimoji="1" lang="en-US" altLang="ko-KR" sz="1200" dirty="0"/>
              <a:t>						</a:t>
            </a:r>
          </a:p>
          <a:p>
            <a:r>
              <a:rPr kumimoji="1" lang="en-US" altLang="ko-KR" sz="1200" dirty="0"/>
              <a:t>					</a:t>
            </a:r>
            <a:r>
              <a:rPr kumimoji="1" lang="ko-KR" altLang="en-US" sz="1200" dirty="0"/>
              <a:t>                    * </a:t>
            </a:r>
            <a:r>
              <a:rPr kumimoji="1" lang="en-US" altLang="ko-KR" sz="1200" dirty="0"/>
              <a:t>1,2</a:t>
            </a:r>
            <a:r>
              <a:rPr kumimoji="1" lang="ko-KR" altLang="en-US" sz="1200" dirty="0"/>
              <a:t> 증명   </a:t>
            </a:r>
          </a:p>
        </p:txBody>
      </p:sp>
      <p:pic>
        <p:nvPicPr>
          <p:cNvPr id="4" name="그림 3">
            <a:extLst>
              <a:ext uri="{FF2B5EF4-FFF2-40B4-BE49-F238E27FC236}">
                <a16:creationId xmlns:a16="http://schemas.microsoft.com/office/drawing/2014/main" id="{3D72CCFB-7BC1-A146-B4BE-88A1975E58B9}"/>
              </a:ext>
            </a:extLst>
          </p:cNvPr>
          <p:cNvPicPr>
            <a:picLocks noChangeAspect="1"/>
          </p:cNvPicPr>
          <p:nvPr/>
        </p:nvPicPr>
        <p:blipFill>
          <a:blip r:embed="rId2"/>
          <a:stretch>
            <a:fillRect/>
          </a:stretch>
        </p:blipFill>
        <p:spPr>
          <a:xfrm>
            <a:off x="2576599" y="938938"/>
            <a:ext cx="895350" cy="257175"/>
          </a:xfrm>
          <a:prstGeom prst="rect">
            <a:avLst/>
          </a:prstGeom>
        </p:spPr>
      </p:pic>
      <p:pic>
        <p:nvPicPr>
          <p:cNvPr id="9" name="그림 8">
            <a:extLst>
              <a:ext uri="{FF2B5EF4-FFF2-40B4-BE49-F238E27FC236}">
                <a16:creationId xmlns:a16="http://schemas.microsoft.com/office/drawing/2014/main" id="{0AD7FEC8-4CFD-8947-9555-596E70B772C1}"/>
              </a:ext>
            </a:extLst>
          </p:cNvPr>
          <p:cNvPicPr>
            <a:picLocks noChangeAspect="1"/>
          </p:cNvPicPr>
          <p:nvPr/>
        </p:nvPicPr>
        <p:blipFill>
          <a:blip r:embed="rId3"/>
          <a:stretch>
            <a:fillRect/>
          </a:stretch>
        </p:blipFill>
        <p:spPr>
          <a:xfrm>
            <a:off x="3558634" y="938938"/>
            <a:ext cx="352425" cy="295275"/>
          </a:xfrm>
          <a:prstGeom prst="rect">
            <a:avLst/>
          </a:prstGeom>
        </p:spPr>
      </p:pic>
      <p:pic>
        <p:nvPicPr>
          <p:cNvPr id="10" name="그림 9">
            <a:extLst>
              <a:ext uri="{FF2B5EF4-FFF2-40B4-BE49-F238E27FC236}">
                <a16:creationId xmlns:a16="http://schemas.microsoft.com/office/drawing/2014/main" id="{DCBAB33F-646E-204A-8586-C9E794DE9B6F}"/>
              </a:ext>
            </a:extLst>
          </p:cNvPr>
          <p:cNvPicPr>
            <a:picLocks noChangeAspect="1"/>
          </p:cNvPicPr>
          <p:nvPr/>
        </p:nvPicPr>
        <p:blipFill>
          <a:blip r:embed="rId4"/>
          <a:stretch>
            <a:fillRect/>
          </a:stretch>
        </p:blipFill>
        <p:spPr>
          <a:xfrm>
            <a:off x="618267" y="1387794"/>
            <a:ext cx="2176879" cy="1532159"/>
          </a:xfrm>
          <a:prstGeom prst="rect">
            <a:avLst/>
          </a:prstGeom>
        </p:spPr>
      </p:pic>
      <p:pic>
        <p:nvPicPr>
          <p:cNvPr id="11" name="그림 10">
            <a:extLst>
              <a:ext uri="{FF2B5EF4-FFF2-40B4-BE49-F238E27FC236}">
                <a16:creationId xmlns:a16="http://schemas.microsoft.com/office/drawing/2014/main" id="{509D4DD5-83EA-E543-BB92-FDE9C03043B8}"/>
              </a:ext>
            </a:extLst>
          </p:cNvPr>
          <p:cNvPicPr>
            <a:picLocks noChangeAspect="1"/>
          </p:cNvPicPr>
          <p:nvPr/>
        </p:nvPicPr>
        <p:blipFill>
          <a:blip r:embed="rId5"/>
          <a:stretch>
            <a:fillRect/>
          </a:stretch>
        </p:blipFill>
        <p:spPr>
          <a:xfrm>
            <a:off x="5357306" y="1824259"/>
            <a:ext cx="2274069" cy="792168"/>
          </a:xfrm>
          <a:prstGeom prst="rect">
            <a:avLst/>
          </a:prstGeom>
        </p:spPr>
      </p:pic>
      <p:sp>
        <p:nvSpPr>
          <p:cNvPr id="15" name="직사각형 14">
            <a:extLst>
              <a:ext uri="{FF2B5EF4-FFF2-40B4-BE49-F238E27FC236}">
                <a16:creationId xmlns:a16="http://schemas.microsoft.com/office/drawing/2014/main" id="{824C65C1-6B31-AF46-973A-F7174D25F34D}"/>
              </a:ext>
            </a:extLst>
          </p:cNvPr>
          <p:cNvSpPr/>
          <p:nvPr/>
        </p:nvSpPr>
        <p:spPr>
          <a:xfrm>
            <a:off x="4992823" y="3252804"/>
            <a:ext cx="655949" cy="253916"/>
          </a:xfrm>
          <a:prstGeom prst="rect">
            <a:avLst/>
          </a:prstGeom>
        </p:spPr>
        <p:txBody>
          <a:bodyPr wrap="none">
            <a:spAutoFit/>
          </a:bodyPr>
          <a:lstStyle/>
          <a:p>
            <a:r>
              <a:rPr kumimoji="1" lang="ko-KR" altLang="en-US" sz="1050" dirty="0"/>
              <a:t>* </a:t>
            </a:r>
            <a:r>
              <a:rPr kumimoji="1" lang="en-US" altLang="ko-KR" sz="1050" dirty="0"/>
              <a:t>5</a:t>
            </a:r>
            <a:r>
              <a:rPr kumimoji="1" lang="ko-KR" altLang="en-US" sz="1050" dirty="0"/>
              <a:t> 증명</a:t>
            </a:r>
            <a:endParaRPr lang="ko-KR" altLang="en-US" sz="1050" dirty="0"/>
          </a:p>
        </p:txBody>
      </p:sp>
      <p:pic>
        <p:nvPicPr>
          <p:cNvPr id="16" name="그림 15">
            <a:extLst>
              <a:ext uri="{FF2B5EF4-FFF2-40B4-BE49-F238E27FC236}">
                <a16:creationId xmlns:a16="http://schemas.microsoft.com/office/drawing/2014/main" id="{10FEF846-E03F-8947-B299-62CC9F056E53}"/>
              </a:ext>
            </a:extLst>
          </p:cNvPr>
          <p:cNvPicPr>
            <a:picLocks noChangeAspect="1"/>
          </p:cNvPicPr>
          <p:nvPr/>
        </p:nvPicPr>
        <p:blipFill>
          <a:blip r:embed="rId6"/>
          <a:stretch>
            <a:fillRect/>
          </a:stretch>
        </p:blipFill>
        <p:spPr>
          <a:xfrm>
            <a:off x="5357306" y="3511776"/>
            <a:ext cx="2641099" cy="1111627"/>
          </a:xfrm>
          <a:prstGeom prst="rect">
            <a:avLst/>
          </a:prstGeom>
        </p:spPr>
      </p:pic>
      <p:sp>
        <p:nvSpPr>
          <p:cNvPr id="5" name="직사각형 4">
            <a:extLst>
              <a:ext uri="{FF2B5EF4-FFF2-40B4-BE49-F238E27FC236}">
                <a16:creationId xmlns:a16="http://schemas.microsoft.com/office/drawing/2014/main" id="{569F5234-34FF-8048-A0D1-33088C92A3D5}"/>
              </a:ext>
            </a:extLst>
          </p:cNvPr>
          <p:cNvSpPr/>
          <p:nvPr/>
        </p:nvSpPr>
        <p:spPr>
          <a:xfrm>
            <a:off x="566307" y="1964381"/>
            <a:ext cx="2010292" cy="693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050"/>
          </a:p>
        </p:txBody>
      </p:sp>
    </p:spTree>
    <p:extLst>
      <p:ext uri="{BB962C8B-B14F-4D97-AF65-F5344CB8AC3E}">
        <p14:creationId xmlns:p14="http://schemas.microsoft.com/office/powerpoint/2010/main" val="1593057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sp>
        <p:nvSpPr>
          <p:cNvPr id="5" name="TextBox 4">
            <a:extLst>
              <a:ext uri="{FF2B5EF4-FFF2-40B4-BE49-F238E27FC236}">
                <a16:creationId xmlns:a16="http://schemas.microsoft.com/office/drawing/2014/main" id="{99BE8813-5E59-F04B-B623-8D50D06E01D9}"/>
              </a:ext>
            </a:extLst>
          </p:cNvPr>
          <p:cNvSpPr txBox="1"/>
          <p:nvPr/>
        </p:nvSpPr>
        <p:spPr>
          <a:xfrm>
            <a:off x="417136" y="919114"/>
            <a:ext cx="6822650" cy="2492990"/>
          </a:xfrm>
          <a:prstGeom prst="rect">
            <a:avLst/>
          </a:prstGeom>
          <a:noFill/>
        </p:spPr>
        <p:txBody>
          <a:bodyPr wrap="square" rtlCol="0">
            <a:spAutoFit/>
          </a:bodyPr>
          <a:lstStyle/>
          <a:p>
            <a:r>
              <a:rPr kumimoji="1" lang="ko-KR" altLang="en-US" sz="1200" dirty="0"/>
              <a:t>코드워드에서 오류를 수정하기 위한 핵심 방정식은 </a:t>
            </a:r>
            <a:endParaRPr kumimoji="1" lang="en-US" altLang="ko-KR" sz="1200" dirty="0"/>
          </a:p>
          <a:p>
            <a:endParaRPr kumimoji="1" lang="en-US" altLang="ko-KR" sz="1200" dirty="0"/>
          </a:p>
          <a:p>
            <a:r>
              <a:rPr kumimoji="1" lang="en-US" altLang="ko-KR" sz="1200" i="1" dirty="0"/>
              <a:t>g(z)</a:t>
            </a:r>
            <a:r>
              <a:rPr kumimoji="1" lang="en-US" altLang="ko-KR" sz="1200" dirty="0"/>
              <a:t> </a:t>
            </a:r>
            <a:r>
              <a:rPr kumimoji="1" lang="ko-KR" altLang="en-US" sz="1200" dirty="0"/>
              <a:t>는 알고 있고</a:t>
            </a:r>
            <a:r>
              <a:rPr kumimoji="1" lang="en-US" altLang="ko-KR" sz="1200" dirty="0"/>
              <a:t>,</a:t>
            </a:r>
            <a:r>
              <a:rPr kumimoji="1" lang="ko-KR" altLang="en-US" sz="1200" dirty="0"/>
              <a:t> </a:t>
            </a:r>
            <a:r>
              <a:rPr kumimoji="1" lang="en-US" altLang="ko-KR" sz="1200" i="1" dirty="0"/>
              <a:t>s(z)</a:t>
            </a:r>
            <a:r>
              <a:rPr kumimoji="1" lang="ko-KR" altLang="en-US" sz="1200" i="1" dirty="0"/>
              <a:t> </a:t>
            </a:r>
            <a:r>
              <a:rPr kumimoji="1" lang="ko-KR" altLang="en-US" sz="1200" dirty="0"/>
              <a:t>도 계산 가능하기 때문에</a:t>
            </a:r>
            <a:r>
              <a:rPr kumimoji="1" lang="en-US" altLang="ko-KR" sz="1200" dirty="0"/>
              <a:t>,</a:t>
            </a:r>
            <a:r>
              <a:rPr kumimoji="1" lang="ko-KR" altLang="en-US" sz="1200" dirty="0"/>
              <a:t> 우리가 알아내야 할 식은</a:t>
            </a:r>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r>
              <a:rPr kumimoji="1" lang="en-US" altLang="ko-KR" sz="1200" dirty="0"/>
              <a:t>				</a:t>
            </a:r>
            <a:r>
              <a:rPr kumimoji="1" lang="ko-KR" altLang="en-US" sz="1200" dirty="0"/>
              <a:t>              이 된다</a:t>
            </a:r>
            <a:r>
              <a:rPr kumimoji="1" lang="en-US" altLang="ko-KR" sz="1200" dirty="0"/>
              <a:t>.</a:t>
            </a:r>
          </a:p>
          <a:p>
            <a:endParaRPr kumimoji="1" lang="en-US" altLang="ko-KR" sz="1200" dirty="0"/>
          </a:p>
          <a:p>
            <a:endParaRPr kumimoji="1" lang="en-US" altLang="ko-KR" sz="1200" dirty="0"/>
          </a:p>
          <a:p>
            <a:endParaRPr kumimoji="1" lang="en-US" altLang="ko-KR" sz="1200" i="1" dirty="0"/>
          </a:p>
          <a:p>
            <a:r>
              <a:rPr kumimoji="1" lang="ko-KR" altLang="en-US" sz="1200" dirty="0"/>
              <a:t>이제 </a:t>
            </a:r>
            <a:r>
              <a:rPr kumimoji="1" lang="en-US" altLang="ko-KR" sz="1200" dirty="0" err="1"/>
              <a:t>Goppa</a:t>
            </a:r>
            <a:r>
              <a:rPr kumimoji="1" lang="en-US" altLang="ko-KR" sz="1200" dirty="0"/>
              <a:t> </a:t>
            </a:r>
            <a:r>
              <a:rPr kumimoji="1" lang="ko-KR" altLang="en-US" sz="1200" dirty="0"/>
              <a:t>코드를 사용하여 오류를 수정할 준비 끝</a:t>
            </a:r>
            <a:endParaRPr kumimoji="1" lang="en-US" altLang="ko-KR" sz="1200" dirty="0"/>
          </a:p>
          <a:p>
            <a:r>
              <a:rPr kumimoji="1" lang="ko-KR" altLang="en-US" sz="1200" i="1" dirty="0"/>
              <a:t> </a:t>
            </a:r>
            <a:endParaRPr kumimoji="1" lang="en-US" altLang="ko-KR" sz="1200" i="1" dirty="0"/>
          </a:p>
        </p:txBody>
      </p:sp>
      <p:pic>
        <p:nvPicPr>
          <p:cNvPr id="6" name="그림 5">
            <a:extLst>
              <a:ext uri="{FF2B5EF4-FFF2-40B4-BE49-F238E27FC236}">
                <a16:creationId xmlns:a16="http://schemas.microsoft.com/office/drawing/2014/main" id="{B91DFF69-0D1D-A941-A88F-02BAB30EF231}"/>
              </a:ext>
            </a:extLst>
          </p:cNvPr>
          <p:cNvPicPr>
            <a:picLocks noChangeAspect="1"/>
          </p:cNvPicPr>
          <p:nvPr/>
        </p:nvPicPr>
        <p:blipFill>
          <a:blip r:embed="rId2"/>
          <a:stretch>
            <a:fillRect/>
          </a:stretch>
        </p:blipFill>
        <p:spPr>
          <a:xfrm>
            <a:off x="3938631" y="919114"/>
            <a:ext cx="2457450" cy="285750"/>
          </a:xfrm>
          <a:prstGeom prst="rect">
            <a:avLst/>
          </a:prstGeom>
        </p:spPr>
      </p:pic>
      <p:pic>
        <p:nvPicPr>
          <p:cNvPr id="7" name="그림 6">
            <a:extLst>
              <a:ext uri="{FF2B5EF4-FFF2-40B4-BE49-F238E27FC236}">
                <a16:creationId xmlns:a16="http://schemas.microsoft.com/office/drawing/2014/main" id="{E6A6A180-353D-6145-A334-8819D49232A0}"/>
              </a:ext>
            </a:extLst>
          </p:cNvPr>
          <p:cNvPicPr>
            <a:picLocks noChangeAspect="1"/>
          </p:cNvPicPr>
          <p:nvPr/>
        </p:nvPicPr>
        <p:blipFill>
          <a:blip r:embed="rId3"/>
          <a:stretch>
            <a:fillRect/>
          </a:stretch>
        </p:blipFill>
        <p:spPr>
          <a:xfrm>
            <a:off x="494711" y="1908047"/>
            <a:ext cx="3333750" cy="238125"/>
          </a:xfrm>
          <a:prstGeom prst="rect">
            <a:avLst/>
          </a:prstGeom>
        </p:spPr>
      </p:pic>
      <p:pic>
        <p:nvPicPr>
          <p:cNvPr id="8" name="그림 7">
            <a:extLst>
              <a:ext uri="{FF2B5EF4-FFF2-40B4-BE49-F238E27FC236}">
                <a16:creationId xmlns:a16="http://schemas.microsoft.com/office/drawing/2014/main" id="{9504DD5B-9454-7348-A282-39667EEDEB1D}"/>
              </a:ext>
            </a:extLst>
          </p:cNvPr>
          <p:cNvPicPr>
            <a:picLocks noChangeAspect="1"/>
          </p:cNvPicPr>
          <p:nvPr/>
        </p:nvPicPr>
        <p:blipFill>
          <a:blip r:embed="rId4"/>
          <a:stretch>
            <a:fillRect/>
          </a:stretch>
        </p:blipFill>
        <p:spPr>
          <a:xfrm>
            <a:off x="494711" y="2343150"/>
            <a:ext cx="3057525" cy="228600"/>
          </a:xfrm>
          <a:prstGeom prst="rect">
            <a:avLst/>
          </a:prstGeom>
        </p:spPr>
      </p:pic>
    </p:spTree>
    <p:extLst>
      <p:ext uri="{BB962C8B-B14F-4D97-AF65-F5344CB8AC3E}">
        <p14:creationId xmlns:p14="http://schemas.microsoft.com/office/powerpoint/2010/main" val="3136512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 and Decoding with </a:t>
            </a:r>
            <a:r>
              <a:rPr lang="en-US" altLang="ko-KR" sz="2250" dirty="0" err="1"/>
              <a:t>Goppa</a:t>
            </a:r>
            <a:r>
              <a:rPr lang="en-US" altLang="ko-KR" sz="2250" dirty="0"/>
              <a:t> Code</a:t>
            </a:r>
            <a:endParaRPr lang="ko-KR" altLang="en-US" sz="225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B6C25F-9054-2442-A968-EE597BB642F2}"/>
                  </a:ext>
                </a:extLst>
              </p:cNvPr>
              <p:cNvSpPr txBox="1"/>
              <p:nvPr/>
            </p:nvSpPr>
            <p:spPr>
              <a:xfrm>
                <a:off x="417136" y="961535"/>
                <a:ext cx="8417924" cy="2384820"/>
              </a:xfrm>
              <a:prstGeom prst="rect">
                <a:avLst/>
              </a:prstGeom>
              <a:noFill/>
            </p:spPr>
            <p:txBody>
              <a:bodyPr wrap="square" rtlCol="0">
                <a:spAutoFit/>
              </a:bodyPr>
              <a:lstStyle/>
              <a:p>
                <a:r>
                  <a:rPr kumimoji="1" lang="ko-KR" altLang="en-US" sz="1200" dirty="0"/>
                  <a:t>메세지 </a:t>
                </a:r>
                <a:r>
                  <a:rPr kumimoji="1" lang="en-US" altLang="ko-KR" sz="1200" dirty="0"/>
                  <a:t>(0,</a:t>
                </a:r>
                <a:r>
                  <a:rPr kumimoji="1" lang="ko-KR" altLang="en-US" sz="1200" dirty="0"/>
                  <a:t> </a:t>
                </a:r>
                <a:r>
                  <a:rPr kumimoji="1" lang="en-US" altLang="ko-KR" sz="1200" dirty="0"/>
                  <a:t>0,</a:t>
                </a:r>
                <a:r>
                  <a:rPr kumimoji="1" lang="ko-KR" altLang="en-US" sz="1200" dirty="0"/>
                  <a:t> </a:t>
                </a:r>
                <a:r>
                  <a:rPr kumimoji="1" lang="en-US" altLang="ko-KR" sz="1200" dirty="0"/>
                  <a:t>1,</a:t>
                </a:r>
                <a:r>
                  <a:rPr kumimoji="1" lang="ko-KR" altLang="en-US" sz="1200" dirty="0"/>
                  <a:t> </a:t>
                </a:r>
                <a:r>
                  <a:rPr kumimoji="1" lang="en-US" altLang="ko-KR" sz="1200" dirty="0"/>
                  <a:t>1,</a:t>
                </a:r>
                <a:r>
                  <a:rPr kumimoji="1" lang="ko-KR" altLang="en-US" sz="1200" dirty="0"/>
                  <a:t> </a:t>
                </a:r>
                <a:r>
                  <a:rPr kumimoji="1" lang="en-US" altLang="ko-KR" sz="1200" dirty="0"/>
                  <a:t>0) </a:t>
                </a:r>
                <a:r>
                  <a:rPr kumimoji="1" lang="ko-KR" altLang="en-US" sz="1200" dirty="0"/>
                  <a:t>을 보내기 위해 </a:t>
                </a:r>
                <a:r>
                  <a:rPr kumimoji="1" lang="ko-KR" altLang="en-US" sz="1200" dirty="0" err="1"/>
                  <a:t>인코딩</a:t>
                </a:r>
                <a:r>
                  <a:rPr kumimoji="1" lang="en-US" altLang="ko-KR" sz="1200" dirty="0"/>
                  <a:t>. </a:t>
                </a:r>
                <a:r>
                  <a:rPr kumimoji="1" lang="ko-KR" altLang="en-US" sz="1200" dirty="0"/>
                  <a:t> </a:t>
                </a:r>
                <a:r>
                  <a:rPr kumimoji="1" lang="en-US" altLang="ko-KR" sz="1200" dirty="0"/>
                  <a:t>(</a:t>
                </a:r>
                <a:r>
                  <a:rPr kumimoji="1" lang="ko-KR" altLang="en-US" sz="1200" dirty="0"/>
                  <a:t> </a:t>
                </a:r>
                <a:r>
                  <a:rPr kumimoji="1" lang="en-US" altLang="ko-KR" sz="1200" dirty="0"/>
                  <a:t>[9,</a:t>
                </a:r>
                <a:r>
                  <a:rPr kumimoji="1" lang="ko-KR" altLang="en-US" sz="1200" dirty="0"/>
                  <a:t>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 </m:t>
                    </m:r>
                  </m:oMath>
                </a14:m>
                <a:r>
                  <a:rPr kumimoji="1" lang="en-US" altLang="ko-KR" sz="1200" dirty="0"/>
                  <a:t>1</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m:t>
                    </m:r>
                    <m:r>
                      <a:rPr kumimoji="1" lang="ko-KR" altLang="en-US" sz="1200" i="1">
                        <a:latin typeface="Cambria Math" panose="02040503050406030204" pitchFamily="18" charset="0"/>
                        <a:ea typeface="Cambria Math" panose="02040503050406030204" pitchFamily="18" charset="0"/>
                      </a:rPr>
                      <m:t>  </m:t>
                    </m:r>
                    <m:r>
                      <a:rPr kumimoji="1" lang="en-US" altLang="ko-KR" sz="1200" i="1">
                        <a:latin typeface="Cambria Math" panose="02040503050406030204" pitchFamily="18" charset="0"/>
                        <a:ea typeface="Cambria Math" panose="02040503050406030204" pitchFamily="18" charset="0"/>
                      </a:rPr>
                      <m:t>≥3</m:t>
                    </m:r>
                  </m:oMath>
                </a14:m>
                <a:r>
                  <a:rPr kumimoji="1" lang="en-US" altLang="ko-KR" sz="1200" dirty="0"/>
                  <a:t>]</a:t>
                </a:r>
                <a:r>
                  <a:rPr kumimoji="1" lang="ko-KR" altLang="en-US" sz="1200" dirty="0"/>
                  <a:t> </a:t>
                </a:r>
                <a:r>
                  <a:rPr kumimoji="1" lang="en-US" altLang="ko-KR" sz="1200" dirty="0" err="1"/>
                  <a:t>Goppa</a:t>
                </a:r>
                <a:r>
                  <a:rPr kumimoji="1" lang="ko-KR" altLang="en-US" sz="1200" dirty="0"/>
                  <a:t> </a:t>
                </a:r>
                <a:r>
                  <a:rPr kumimoji="1" lang="en-US" altLang="ko-KR" sz="1200" dirty="0"/>
                  <a:t>Code</a:t>
                </a:r>
                <a:r>
                  <a:rPr kumimoji="1" lang="ko-KR" altLang="en-US" sz="1200" dirty="0"/>
                  <a:t> </a:t>
                </a:r>
                <a:r>
                  <a:rPr kumimoji="1" lang="en-US" altLang="ko-KR" sz="1200" dirty="0"/>
                  <a:t>)</a:t>
                </a:r>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r>
                  <a:rPr kumimoji="1" lang="en-US" altLang="ko-KR" sz="1200" dirty="0"/>
                  <a:t>[9,</a:t>
                </a:r>
                <a:r>
                  <a:rPr kumimoji="1" lang="ko-KR" altLang="en-US" sz="1200" dirty="0"/>
                  <a:t> </a:t>
                </a:r>
                <a:r>
                  <a:rPr kumimoji="1" lang="en-US" altLang="ko-KR" sz="1200" dirty="0"/>
                  <a:t>5,</a:t>
                </a:r>
                <a:r>
                  <a:rPr kumimoji="1" lang="ko-KR" altLang="en-US" sz="1200" dirty="0"/>
                  <a:t>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≥3</m:t>
                    </m:r>
                  </m:oMath>
                </a14:m>
                <a:r>
                  <a:rPr kumimoji="1" lang="en-US" altLang="ko-KR" sz="1200" dirty="0"/>
                  <a:t>]</a:t>
                </a:r>
                <a:r>
                  <a:rPr kumimoji="1" lang="ko-KR" altLang="en-US" sz="1200" dirty="0"/>
                  <a:t> 이므로 우린 </a:t>
                </a:r>
                <a:r>
                  <a:rPr kumimoji="1" lang="en-US" altLang="ko-KR" sz="1200" dirty="0"/>
                  <a:t>r </a:t>
                </a:r>
                <a14:m>
                  <m:oMath xmlns:m="http://schemas.openxmlformats.org/officeDocument/2006/math">
                    <m:r>
                      <a:rPr kumimoji="1" lang="en-US" altLang="ko-KR" sz="1200" i="1">
                        <a:latin typeface="Cambria Math" panose="02040503050406030204" pitchFamily="18" charset="0"/>
                        <a:ea typeface="Cambria Math" panose="02040503050406030204" pitchFamily="18" charset="0"/>
                      </a:rPr>
                      <m:t>≤</m:t>
                    </m:r>
                  </m:oMath>
                </a14:m>
                <a:r>
                  <a:rPr kumimoji="1" lang="en-US" altLang="ko-KR" sz="1200" dirty="0"/>
                  <a:t> </a:t>
                </a:r>
                <a14:m>
                  <m:oMath xmlns:m="http://schemas.openxmlformats.org/officeDocument/2006/math">
                    <m:f>
                      <m:fPr>
                        <m:ctrlPr>
                          <a:rPr kumimoji="1" lang="en-US" altLang="ko-KR" sz="1200" i="1" dirty="0">
                            <a:latin typeface="Cambria Math" panose="02040503050406030204" pitchFamily="18" charset="0"/>
                          </a:rPr>
                        </m:ctrlPr>
                      </m:fPr>
                      <m:num>
                        <m:r>
                          <a:rPr kumimoji="1" lang="en-US" altLang="ko-KR" sz="1200" i="1" dirty="0">
                            <a:latin typeface="Cambria Math" panose="02040503050406030204" pitchFamily="18" charset="0"/>
                          </a:rPr>
                          <m:t>3</m:t>
                        </m:r>
                      </m:num>
                      <m:den>
                        <m:r>
                          <a:rPr kumimoji="1" lang="en-US" altLang="ko-KR" sz="1200" i="1" dirty="0">
                            <a:latin typeface="Cambria Math" panose="02040503050406030204" pitchFamily="18" charset="0"/>
                          </a:rPr>
                          <m:t>2</m:t>
                        </m:r>
                      </m:den>
                    </m:f>
                  </m:oMath>
                </a14:m>
                <a:r>
                  <a:rPr kumimoji="1" lang="en-US" altLang="ko-KR" sz="1200" dirty="0"/>
                  <a:t> </a:t>
                </a:r>
                <a:r>
                  <a:rPr kumimoji="1" lang="ko-KR" altLang="en-US" sz="1200" dirty="0"/>
                  <a:t>의 오류를 만들 수 있다</a:t>
                </a:r>
                <a:r>
                  <a:rPr kumimoji="1" lang="en-US" altLang="ko-KR" sz="1200" dirty="0"/>
                  <a:t>.</a:t>
                </a:r>
                <a:r>
                  <a:rPr kumimoji="1" lang="ko-KR" altLang="en-US" sz="1200" dirty="0"/>
                  <a:t> </a:t>
                </a:r>
                <a:r>
                  <a:rPr kumimoji="1" lang="en-US" altLang="ko-KR" sz="1200" dirty="0"/>
                  <a:t>5</a:t>
                </a:r>
                <a:r>
                  <a:rPr kumimoji="1" lang="ko-KR" altLang="en-US" sz="1200" dirty="0"/>
                  <a:t>번째 자리를 오류로 추가하여 </a:t>
                </a:r>
                <a:endParaRPr kumimoji="1" lang="en-US" altLang="ko-KR" sz="1200" dirty="0"/>
              </a:p>
              <a:p>
                <a:endParaRPr kumimoji="1" lang="en-US" altLang="ko-KR" sz="1200" dirty="0"/>
              </a:p>
              <a:p>
                <a:r>
                  <a:rPr kumimoji="1" lang="en-US" altLang="ko-KR" sz="1200" i="1" dirty="0"/>
                  <a:t>y = </a:t>
                </a:r>
                <a:r>
                  <a:rPr kumimoji="1" lang="en-US" altLang="ko-KR" sz="1200" dirty="0"/>
                  <a:t>(1, 0, 0, 0, 0, 0, 0, 1, 1) </a:t>
                </a:r>
                <a:r>
                  <a:rPr kumimoji="1" lang="ko-KR" altLang="en-US" sz="1200" dirty="0" err="1"/>
                  <a:t>를</a:t>
                </a:r>
                <a:r>
                  <a:rPr kumimoji="1" lang="ko-KR" altLang="en-US" sz="1200" dirty="0"/>
                  <a:t> 전송하면 수신자는 앞의 </a:t>
                </a:r>
                <a:r>
                  <a:rPr kumimoji="1" lang="ko-KR" altLang="en-US" sz="1200" dirty="0" err="1"/>
                  <a:t>디코딩</a:t>
                </a:r>
                <a:r>
                  <a:rPr kumimoji="1" lang="ko-KR" altLang="en-US" sz="1200" dirty="0"/>
                  <a:t> 알고리즘을 사용한다</a:t>
                </a:r>
                <a:r>
                  <a:rPr kumimoji="1" lang="en-US" altLang="ko-KR" sz="1200" dirty="0"/>
                  <a:t>.</a:t>
                </a:r>
                <a:endParaRPr kumimoji="1" lang="ko-KR" altLang="en-US" sz="1200" dirty="0"/>
              </a:p>
            </p:txBody>
          </p:sp>
        </mc:Choice>
        <mc:Fallback xmlns="">
          <p:sp>
            <p:nvSpPr>
              <p:cNvPr id="3" name="TextBox 2">
                <a:extLst>
                  <a:ext uri="{FF2B5EF4-FFF2-40B4-BE49-F238E27FC236}">
                    <a16:creationId xmlns:a16="http://schemas.microsoft.com/office/drawing/2014/main" id="{15B6C25F-9054-2442-A968-EE597BB642F2}"/>
                  </a:ext>
                </a:extLst>
              </p:cNvPr>
              <p:cNvSpPr txBox="1">
                <a:spLocks noRot="1" noChangeAspect="1" noMove="1" noResize="1" noEditPoints="1" noAdjustHandles="1" noChangeArrowheads="1" noChangeShapeType="1" noTextEdit="1"/>
              </p:cNvSpPr>
              <p:nvPr/>
            </p:nvSpPr>
            <p:spPr>
              <a:xfrm>
                <a:off x="417136" y="961535"/>
                <a:ext cx="8417924" cy="2384820"/>
              </a:xfrm>
              <a:prstGeom prst="rect">
                <a:avLst/>
              </a:prstGeom>
              <a:blipFill>
                <a:blip r:embed="rId2"/>
                <a:stretch>
                  <a:fillRect t="-512" b="-1023"/>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77927384-D34E-2A4E-82ED-FE86297BFC19}"/>
              </a:ext>
            </a:extLst>
          </p:cNvPr>
          <p:cNvPicPr>
            <a:picLocks noChangeAspect="1"/>
          </p:cNvPicPr>
          <p:nvPr/>
        </p:nvPicPr>
        <p:blipFill>
          <a:blip r:embed="rId3"/>
          <a:stretch>
            <a:fillRect/>
          </a:stretch>
        </p:blipFill>
        <p:spPr>
          <a:xfrm>
            <a:off x="417137" y="1311111"/>
            <a:ext cx="5543550" cy="1333500"/>
          </a:xfrm>
          <a:prstGeom prst="rect">
            <a:avLst/>
          </a:prstGeom>
        </p:spPr>
      </p:pic>
    </p:spTree>
    <p:extLst>
      <p:ext uri="{BB962C8B-B14F-4D97-AF65-F5344CB8AC3E}">
        <p14:creationId xmlns:p14="http://schemas.microsoft.com/office/powerpoint/2010/main" val="356423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a:t>
            </a:r>
            <a:endParaRPr/>
          </a:p>
        </p:txBody>
      </p:sp>
      <p:sp>
        <p:nvSpPr>
          <p:cNvPr id="180" name="Google Shape;180;p32"/>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None/>
            </a:pPr>
            <a:r>
              <a:rPr lang="ko"/>
              <a:t>코딩 이론 구조</a:t>
            </a:r>
            <a:endParaRPr/>
          </a:p>
          <a:p>
            <a:pPr marL="0" lvl="0" indent="0" algn="l" rtl="0">
              <a:lnSpc>
                <a:spcPct val="150000"/>
              </a:lnSpc>
              <a:spcBef>
                <a:spcPts val="800"/>
              </a:spcBef>
              <a:spcAft>
                <a:spcPts val="0"/>
              </a:spcAft>
              <a:buNone/>
            </a:pPr>
            <a:endParaRPr/>
          </a:p>
          <a:p>
            <a:pPr marL="0" lvl="0" indent="0" algn="l" rtl="0">
              <a:lnSpc>
                <a:spcPct val="150000"/>
              </a:lnSpc>
              <a:spcBef>
                <a:spcPts val="800"/>
              </a:spcBef>
              <a:spcAft>
                <a:spcPts val="0"/>
              </a:spcAft>
              <a:buNone/>
            </a:pPr>
            <a:endParaRPr/>
          </a:p>
        </p:txBody>
      </p:sp>
      <p:pic>
        <p:nvPicPr>
          <p:cNvPr id="181" name="Google Shape;181;p32"/>
          <p:cNvPicPr preferRelativeResize="0"/>
          <p:nvPr/>
        </p:nvPicPr>
        <p:blipFill>
          <a:blip r:embed="rId3">
            <a:alphaModFix/>
          </a:blip>
          <a:stretch>
            <a:fillRect/>
          </a:stretch>
        </p:blipFill>
        <p:spPr>
          <a:xfrm>
            <a:off x="500437" y="1856150"/>
            <a:ext cx="8143125" cy="1777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Tree>
    <p:extLst>
      <p:ext uri="{BB962C8B-B14F-4D97-AF65-F5344CB8AC3E}">
        <p14:creationId xmlns:p14="http://schemas.microsoft.com/office/powerpoint/2010/main" val="2250200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pic>
        <p:nvPicPr>
          <p:cNvPr id="4" name="그림 3">
            <a:extLst>
              <a:ext uri="{FF2B5EF4-FFF2-40B4-BE49-F238E27FC236}">
                <a16:creationId xmlns:a16="http://schemas.microsoft.com/office/drawing/2014/main" id="{857A9918-B4B8-CD49-A424-BBA58D4CDCD2}"/>
              </a:ext>
            </a:extLst>
          </p:cNvPr>
          <p:cNvPicPr>
            <a:picLocks noChangeAspect="1"/>
          </p:cNvPicPr>
          <p:nvPr/>
        </p:nvPicPr>
        <p:blipFill>
          <a:blip r:embed="rId3"/>
          <a:stretch>
            <a:fillRect/>
          </a:stretch>
        </p:blipFill>
        <p:spPr>
          <a:xfrm>
            <a:off x="4696907" y="1380317"/>
            <a:ext cx="3657600" cy="2000250"/>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6" y="915375"/>
            <a:ext cx="647934" cy="253916"/>
          </a:xfrm>
          <a:prstGeom prst="rect">
            <a:avLst/>
          </a:prstGeom>
          <a:noFill/>
        </p:spPr>
        <p:txBody>
          <a:bodyPr wrap="none" rtlCol="0">
            <a:spAutoFit/>
          </a:bodyPr>
          <a:lstStyle/>
          <a:p>
            <a:r>
              <a:rPr kumimoji="1" lang="en-US" altLang="ko-KR" sz="1050" dirty="0"/>
              <a:t>Step 1.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sp>
        <p:nvSpPr>
          <p:cNvPr id="8" name="직사각형 7">
            <a:extLst>
              <a:ext uri="{FF2B5EF4-FFF2-40B4-BE49-F238E27FC236}">
                <a16:creationId xmlns:a16="http://schemas.microsoft.com/office/drawing/2014/main" id="{F2ABB3B2-619E-8341-BA52-2C60E2A386C2}"/>
              </a:ext>
            </a:extLst>
          </p:cNvPr>
          <p:cNvSpPr/>
          <p:nvPr/>
        </p:nvSpPr>
        <p:spPr>
          <a:xfrm>
            <a:off x="6303781" y="870847"/>
            <a:ext cx="1888659" cy="253916"/>
          </a:xfrm>
          <a:prstGeom prst="rect">
            <a:avLst/>
          </a:prstGeom>
        </p:spPr>
        <p:txBody>
          <a:bodyPr wrap="none">
            <a:spAutoFit/>
          </a:bodyPr>
          <a:lstStyle/>
          <a:p>
            <a:r>
              <a:rPr kumimoji="1" lang="en-US" altLang="ko-KR" sz="1050" i="1" dirty="0"/>
              <a:t>* y = </a:t>
            </a:r>
            <a:r>
              <a:rPr kumimoji="1" lang="en-US" altLang="ko-KR" sz="1050" dirty="0"/>
              <a:t>(1, 0, 0, 0, 0, 0, 0, 1, 1) </a:t>
            </a:r>
            <a:endParaRPr lang="ko-KR" altLang="en-US" sz="1050" dirty="0"/>
          </a:p>
        </p:txBody>
      </p:sp>
      <p:pic>
        <p:nvPicPr>
          <p:cNvPr id="9" name="그림 8">
            <a:extLst>
              <a:ext uri="{FF2B5EF4-FFF2-40B4-BE49-F238E27FC236}">
                <a16:creationId xmlns:a16="http://schemas.microsoft.com/office/drawing/2014/main" id="{613F937F-548D-0842-9E56-F00C5EFA948F}"/>
              </a:ext>
            </a:extLst>
          </p:cNvPr>
          <p:cNvPicPr>
            <a:picLocks noChangeAspect="1"/>
          </p:cNvPicPr>
          <p:nvPr/>
        </p:nvPicPr>
        <p:blipFill>
          <a:blip r:embed="rId4"/>
          <a:stretch>
            <a:fillRect/>
          </a:stretch>
        </p:blipFill>
        <p:spPr>
          <a:xfrm>
            <a:off x="5177463" y="4033451"/>
            <a:ext cx="3657598" cy="519695"/>
          </a:xfrm>
          <a:prstGeom prst="rect">
            <a:avLst/>
          </a:prstGeom>
        </p:spPr>
      </p:pic>
      <p:sp>
        <p:nvSpPr>
          <p:cNvPr id="6" name="TextBox 5">
            <a:extLst>
              <a:ext uri="{FF2B5EF4-FFF2-40B4-BE49-F238E27FC236}">
                <a16:creationId xmlns:a16="http://schemas.microsoft.com/office/drawing/2014/main" id="{F1CE8027-50B5-744D-939E-5E937686311E}"/>
              </a:ext>
            </a:extLst>
          </p:cNvPr>
          <p:cNvSpPr txBox="1"/>
          <p:nvPr/>
        </p:nvSpPr>
        <p:spPr>
          <a:xfrm>
            <a:off x="5009025" y="3922168"/>
            <a:ext cx="263214" cy="334707"/>
          </a:xfrm>
          <a:prstGeom prst="rect">
            <a:avLst/>
          </a:prstGeom>
          <a:noFill/>
        </p:spPr>
        <p:txBody>
          <a:bodyPr wrap="none" rtlCol="0">
            <a:spAutoFit/>
          </a:bodyPr>
          <a:lstStyle/>
          <a:p>
            <a:r>
              <a:rPr kumimoji="1" lang="ko-KR" altLang="en-US" sz="1575" dirty="0"/>
              <a:t>*</a:t>
            </a:r>
          </a:p>
        </p:txBody>
      </p:sp>
    </p:spTree>
    <p:extLst>
      <p:ext uri="{BB962C8B-B14F-4D97-AF65-F5344CB8AC3E}">
        <p14:creationId xmlns:p14="http://schemas.microsoft.com/office/powerpoint/2010/main" val="3549217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7E245205-1BCD-CA4E-A98A-2379E64526C4}"/>
                  </a:ext>
                </a:extLst>
              </p:cNvPr>
              <p:cNvSpPr>
                <a:spLocks noGrp="1"/>
              </p:cNvSpPr>
              <p:nvPr>
                <p:ph type="title"/>
              </p:nvPr>
            </p:nvSpPr>
            <p:spPr>
              <a:xfrm>
                <a:off x="308940" y="199964"/>
                <a:ext cx="8526120" cy="571622"/>
              </a:xfrm>
            </p:spPr>
            <p:txBody>
              <a:bodyPr/>
              <a:lstStyle/>
              <a:p>
                <a:pPr/>
                <a14:m>
                  <m:oMathPara xmlns:m="http://schemas.openxmlformats.org/officeDocument/2006/math">
                    <m:oMathParaPr>
                      <m:jc m:val="left"/>
                    </m:oMathParaPr>
                    <m:oMath xmlns:m="http://schemas.openxmlformats.org/officeDocument/2006/math">
                      <m:sSup>
                        <m:sSupPr>
                          <m:ctrlPr>
                            <a:rPr kumimoji="1" lang="en-US" altLang="ko-KR" i="1" smtClean="0">
                              <a:latin typeface="Cambria Math" panose="02040503050406030204" pitchFamily="18" charset="0"/>
                            </a:rPr>
                          </m:ctrlPr>
                        </m:sSupPr>
                        <m:e>
                          <m:r>
                            <a:rPr kumimoji="1" lang="en-US" altLang="ko-KR" b="0" i="1" smtClean="0">
                              <a:latin typeface="Cambria Math" panose="02040503050406030204" pitchFamily="18" charset="0"/>
                            </a:rPr>
                            <m:t>𝐺𝐹</m:t>
                          </m:r>
                          <m:r>
                            <a:rPr kumimoji="1" lang="en-US" altLang="ko-KR" b="0" i="1" smtClean="0">
                              <a:latin typeface="Cambria Math" panose="02040503050406030204" pitchFamily="18" charset="0"/>
                            </a:rPr>
                            <m:t>(2</m:t>
                          </m:r>
                        </m:e>
                        <m:sup>
                          <m:r>
                            <a:rPr kumimoji="1" lang="en-US" altLang="ko-KR" b="0" i="1" smtClean="0">
                              <a:latin typeface="Cambria Math" panose="02040503050406030204" pitchFamily="18" charset="0"/>
                            </a:rPr>
                            <m:t>4</m:t>
                          </m:r>
                        </m:sup>
                      </m:sSup>
                      <m:r>
                        <a:rPr kumimoji="1" lang="en-US" altLang="ko-KR" b="0" i="1" smtClean="0">
                          <a:latin typeface="Cambria Math" panose="02040503050406030204" pitchFamily="18" charset="0"/>
                        </a:rPr>
                        <m:t>)</m:t>
                      </m:r>
                    </m:oMath>
                  </m:oMathPara>
                </a14:m>
                <a:endParaRPr kumimoji="1" lang="ko-KR" altLang="en-US" dirty="0"/>
              </a:p>
            </p:txBody>
          </p:sp>
        </mc:Choice>
        <mc:Fallback xmlns="">
          <p:sp>
            <p:nvSpPr>
              <p:cNvPr id="2" name="제목 1">
                <a:extLst>
                  <a:ext uri="{FF2B5EF4-FFF2-40B4-BE49-F238E27FC236}">
                    <a16:creationId xmlns:a16="http://schemas.microsoft.com/office/drawing/2014/main" id="{7E245205-1BCD-CA4E-A98A-2379E64526C4}"/>
                  </a:ext>
                </a:extLst>
              </p:cNvPr>
              <p:cNvSpPr>
                <a:spLocks noGrp="1" noRot="1" noChangeAspect="1" noMove="1" noResize="1" noEditPoints="1" noAdjustHandles="1" noChangeArrowheads="1" noChangeShapeType="1" noTextEdit="1"/>
              </p:cNvSpPr>
              <p:nvPr>
                <p:ph type="title"/>
              </p:nvPr>
            </p:nvSpPr>
            <p:spPr>
              <a:xfrm>
                <a:off x="308940" y="199964"/>
                <a:ext cx="8526120" cy="571622"/>
              </a:xfrm>
              <a:blipFill>
                <a:blip r:embed="rId2"/>
                <a:stretch>
                  <a:fillRect l="-644" b="-9574"/>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1643B7DC-C738-C34A-8BCB-9BE5ABF10854}"/>
              </a:ext>
            </a:extLst>
          </p:cNvPr>
          <p:cNvPicPr>
            <a:picLocks noChangeAspect="1"/>
          </p:cNvPicPr>
          <p:nvPr/>
        </p:nvPicPr>
        <p:blipFill>
          <a:blip r:embed="rId3"/>
          <a:stretch>
            <a:fillRect/>
          </a:stretch>
        </p:blipFill>
        <p:spPr>
          <a:xfrm>
            <a:off x="2309790" y="1133060"/>
            <a:ext cx="4264945" cy="3363701"/>
          </a:xfrm>
          <a:prstGeom prst="rect">
            <a:avLst/>
          </a:prstGeom>
        </p:spPr>
      </p:pic>
    </p:spTree>
    <p:extLst>
      <p:ext uri="{BB962C8B-B14F-4D97-AF65-F5344CB8AC3E}">
        <p14:creationId xmlns:p14="http://schemas.microsoft.com/office/powerpoint/2010/main" val="2407601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6" y="915375"/>
            <a:ext cx="647934" cy="253916"/>
          </a:xfrm>
          <a:prstGeom prst="rect">
            <a:avLst/>
          </a:prstGeom>
          <a:noFill/>
        </p:spPr>
        <p:txBody>
          <a:bodyPr wrap="none" rtlCol="0">
            <a:spAutoFit/>
          </a:bodyPr>
          <a:lstStyle/>
          <a:p>
            <a:r>
              <a:rPr kumimoji="1" lang="en-US" altLang="ko-KR" sz="1050" dirty="0"/>
              <a:t>Step 2.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pic>
        <p:nvPicPr>
          <p:cNvPr id="6" name="그림 5">
            <a:extLst>
              <a:ext uri="{FF2B5EF4-FFF2-40B4-BE49-F238E27FC236}">
                <a16:creationId xmlns:a16="http://schemas.microsoft.com/office/drawing/2014/main" id="{65CDCA8A-85C3-924B-B120-A5FE63C9EA60}"/>
              </a:ext>
            </a:extLst>
          </p:cNvPr>
          <p:cNvPicPr>
            <a:picLocks noChangeAspect="1"/>
          </p:cNvPicPr>
          <p:nvPr/>
        </p:nvPicPr>
        <p:blipFill>
          <a:blip r:embed="rId3"/>
          <a:stretch>
            <a:fillRect/>
          </a:stretch>
        </p:blipFill>
        <p:spPr>
          <a:xfrm>
            <a:off x="4910873" y="1875224"/>
            <a:ext cx="3295650" cy="1133475"/>
          </a:xfrm>
          <a:prstGeom prst="rect">
            <a:avLst/>
          </a:prstGeom>
        </p:spPr>
      </p:pic>
      <p:pic>
        <p:nvPicPr>
          <p:cNvPr id="9" name="그림 8">
            <a:extLst>
              <a:ext uri="{FF2B5EF4-FFF2-40B4-BE49-F238E27FC236}">
                <a16:creationId xmlns:a16="http://schemas.microsoft.com/office/drawing/2014/main" id="{CFA10922-56F0-084B-B665-61B2E01DE7DD}"/>
              </a:ext>
            </a:extLst>
          </p:cNvPr>
          <p:cNvPicPr>
            <a:picLocks noChangeAspect="1"/>
          </p:cNvPicPr>
          <p:nvPr/>
        </p:nvPicPr>
        <p:blipFill>
          <a:blip r:embed="rId4"/>
          <a:stretch>
            <a:fillRect/>
          </a:stretch>
        </p:blipFill>
        <p:spPr>
          <a:xfrm>
            <a:off x="4910873" y="1380317"/>
            <a:ext cx="695325" cy="2286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1F8F58-9088-C846-A902-F978D0890C75}"/>
                  </a:ext>
                </a:extLst>
              </p:cNvPr>
              <p:cNvSpPr txBox="1"/>
              <p:nvPr/>
            </p:nvSpPr>
            <p:spPr>
              <a:xfrm>
                <a:off x="4764757" y="1344965"/>
                <a:ext cx="4136500" cy="3231654"/>
              </a:xfrm>
              <a:prstGeom prst="rect">
                <a:avLst/>
              </a:prstGeom>
              <a:noFill/>
            </p:spPr>
            <p:txBody>
              <a:bodyPr wrap="square" rtlCol="0">
                <a:spAutoFit/>
              </a:bodyPr>
              <a:lstStyle/>
              <a:p>
                <a:r>
                  <a:rPr kumimoji="1" lang="en-US" altLang="ko-KR" sz="1200"/>
                  <a:t>                   Modulo </a:t>
                </a:r>
                <a:r>
                  <a:rPr kumimoji="1" lang="en-US" altLang="ko-KR" sz="1200" dirty="0"/>
                  <a:t>( </a:t>
                </a:r>
                <a14:m>
                  <m:oMath xmlns:m="http://schemas.openxmlformats.org/officeDocument/2006/math">
                    <m:sSup>
                      <m:sSupPr>
                        <m:ctrlPr>
                          <a:rPr kumimoji="1" lang="en-US" altLang="ko-KR" sz="1200" i="1">
                            <a:latin typeface="Cambria Math" panose="02040503050406030204" pitchFamily="18" charset="0"/>
                          </a:rPr>
                        </m:ctrlPr>
                      </m:sSupPr>
                      <m:e>
                        <m:r>
                          <a:rPr kumimoji="1" lang="en-US" altLang="ko-KR" sz="1200" i="1">
                            <a:latin typeface="Cambria Math" panose="02040503050406030204" pitchFamily="18" charset="0"/>
                          </a:rPr>
                          <m:t>𝑧</m:t>
                        </m:r>
                      </m:e>
                      <m:sup>
                        <m:r>
                          <a:rPr kumimoji="1" lang="en-US" altLang="ko-KR" sz="1200" i="1">
                            <a:latin typeface="Cambria Math" panose="02040503050406030204" pitchFamily="18" charset="0"/>
                          </a:rPr>
                          <m:t>2</m:t>
                        </m:r>
                      </m:sup>
                    </m:sSup>
                  </m:oMath>
                </a14:m>
                <a:r>
                  <a:rPr kumimoji="1" lang="en-US" altLang="ko-KR" sz="1200" dirty="0"/>
                  <a:t> - 1 )</a:t>
                </a:r>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dirty="0"/>
              </a:p>
              <a:p>
                <a:endParaRPr kumimoji="1" lang="en-US" altLang="ko-KR" sz="1200"/>
              </a:p>
              <a:p>
                <a:endParaRPr kumimoji="1" lang="en-US" altLang="ko-KR" sz="1200" dirty="0"/>
              </a:p>
              <a:p>
                <a:r>
                  <a:rPr kumimoji="1" lang="ko-KR" altLang="en-US" sz="1200" dirty="0"/>
                  <a:t>로부터 다음을 얻는다</a:t>
                </a:r>
                <a:r>
                  <a:rPr kumimoji="1" lang="en-US" altLang="ko-KR" sz="1200" dirty="0"/>
                  <a:t>.</a:t>
                </a:r>
                <a:r>
                  <a:rPr kumimoji="1" lang="ko-KR" altLang="en-US" sz="1200" dirty="0"/>
                  <a:t> </a:t>
                </a:r>
                <a:endParaRPr kumimoji="1" lang="en-US" altLang="ko-KR" sz="1200" dirty="0"/>
              </a:p>
              <a:p>
                <a:endParaRPr kumimoji="1" lang="en-US" altLang="ko-KR" sz="1200" dirty="0"/>
              </a:p>
              <a:p>
                <a:pPr lvl="2"/>
                <a:r>
                  <a:rPr kumimoji="1" lang="en-US" altLang="ko-KR" sz="1200"/>
                  <a:t>                                 </a:t>
                </a:r>
                <a:r>
                  <a:rPr kumimoji="1" lang="ko-KR" altLang="en-US" sz="1200"/>
                  <a:t>그러므로 </a:t>
                </a:r>
                <a:endParaRPr kumimoji="1" lang="en-US" altLang="ko-KR" sz="1200"/>
              </a:p>
              <a:p>
                <a:endParaRPr kumimoji="1" lang="en-US" altLang="ko-KR" sz="1200" dirty="0"/>
              </a:p>
              <a:p>
                <a:r>
                  <a:rPr kumimoji="1" lang="ko-KR" altLang="en-US" sz="1200"/>
                  <a:t>   </a:t>
                </a:r>
                <a:endParaRPr kumimoji="1" lang="en-US" altLang="ko-KR" sz="1200"/>
              </a:p>
              <a:p>
                <a:r>
                  <a:rPr kumimoji="1" lang="en-US" altLang="ko-KR" sz="1200"/>
                  <a:t>    </a:t>
                </a:r>
                <a:r>
                  <a:rPr kumimoji="1" lang="ko-KR" altLang="en-US" sz="1200"/>
                  <a:t>결론 </a:t>
                </a:r>
                <a:r>
                  <a:rPr kumimoji="1" lang="en-US" altLang="ko-KR" sz="1200"/>
                  <a:t>:</a:t>
                </a:r>
                <a:endParaRPr kumimoji="1" lang="en-US" altLang="ko-KR" sz="1200" dirty="0"/>
              </a:p>
              <a:p>
                <a:endParaRPr kumimoji="1" lang="en-US" altLang="ko-KR" sz="1200" dirty="0"/>
              </a:p>
            </p:txBody>
          </p:sp>
        </mc:Choice>
        <mc:Fallback xmlns="">
          <p:sp>
            <p:nvSpPr>
              <p:cNvPr id="10" name="TextBox 9">
                <a:extLst>
                  <a:ext uri="{FF2B5EF4-FFF2-40B4-BE49-F238E27FC236}">
                    <a16:creationId xmlns:a16="http://schemas.microsoft.com/office/drawing/2014/main" id="{651F8F58-9088-C846-A902-F978D0890C75}"/>
                  </a:ext>
                </a:extLst>
              </p:cNvPr>
              <p:cNvSpPr txBox="1">
                <a:spLocks noRot="1" noChangeAspect="1" noMove="1" noResize="1" noEditPoints="1" noAdjustHandles="1" noChangeArrowheads="1" noChangeShapeType="1" noTextEdit="1"/>
              </p:cNvSpPr>
              <p:nvPr/>
            </p:nvSpPr>
            <p:spPr>
              <a:xfrm>
                <a:off x="4764757" y="1344965"/>
                <a:ext cx="4136500" cy="3231654"/>
              </a:xfrm>
              <a:prstGeom prst="rect">
                <a:avLst/>
              </a:prstGeom>
              <a:blipFill>
                <a:blip r:embed="rId5"/>
                <a:stretch>
                  <a:fillRect l="-147" t="-377"/>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54BF2DB1-BDED-E14B-BF29-4C6E08569711}"/>
              </a:ext>
            </a:extLst>
          </p:cNvPr>
          <p:cNvPicPr>
            <a:picLocks noChangeAspect="1"/>
          </p:cNvPicPr>
          <p:nvPr/>
        </p:nvPicPr>
        <p:blipFill>
          <a:blip r:embed="rId6"/>
          <a:stretch>
            <a:fillRect/>
          </a:stretch>
        </p:blipFill>
        <p:spPr>
          <a:xfrm>
            <a:off x="4857062" y="3476085"/>
            <a:ext cx="1253707" cy="452522"/>
          </a:xfrm>
          <a:prstGeom prst="rect">
            <a:avLst/>
          </a:prstGeom>
        </p:spPr>
      </p:pic>
      <p:pic>
        <p:nvPicPr>
          <p:cNvPr id="12" name="그림 11">
            <a:extLst>
              <a:ext uri="{FF2B5EF4-FFF2-40B4-BE49-F238E27FC236}">
                <a16:creationId xmlns:a16="http://schemas.microsoft.com/office/drawing/2014/main" id="{AD8A1B8E-1BDD-6F46-9CF4-7EF19E8B427E}"/>
              </a:ext>
            </a:extLst>
          </p:cNvPr>
          <p:cNvPicPr>
            <a:picLocks noChangeAspect="1"/>
          </p:cNvPicPr>
          <p:nvPr/>
        </p:nvPicPr>
        <p:blipFill>
          <a:blip r:embed="rId7"/>
          <a:stretch>
            <a:fillRect/>
          </a:stretch>
        </p:blipFill>
        <p:spPr>
          <a:xfrm>
            <a:off x="6218683" y="825796"/>
            <a:ext cx="2783418" cy="198815"/>
          </a:xfrm>
          <a:prstGeom prst="rect">
            <a:avLst/>
          </a:prstGeom>
        </p:spPr>
      </p:pic>
      <p:pic>
        <p:nvPicPr>
          <p:cNvPr id="13" name="그림 12">
            <a:extLst>
              <a:ext uri="{FF2B5EF4-FFF2-40B4-BE49-F238E27FC236}">
                <a16:creationId xmlns:a16="http://schemas.microsoft.com/office/drawing/2014/main" id="{073F250A-AABA-8C48-913C-25786246EAC4}"/>
              </a:ext>
            </a:extLst>
          </p:cNvPr>
          <p:cNvPicPr>
            <a:picLocks noChangeAspect="1"/>
          </p:cNvPicPr>
          <p:nvPr/>
        </p:nvPicPr>
        <p:blipFill>
          <a:blip r:embed="rId8"/>
          <a:stretch>
            <a:fillRect/>
          </a:stretch>
        </p:blipFill>
        <p:spPr>
          <a:xfrm>
            <a:off x="6205149" y="1081771"/>
            <a:ext cx="2552792" cy="190863"/>
          </a:xfrm>
          <a:prstGeom prst="rect">
            <a:avLst/>
          </a:prstGeom>
        </p:spPr>
      </p:pic>
      <p:sp>
        <p:nvSpPr>
          <p:cNvPr id="14" name="TextBox 13">
            <a:extLst>
              <a:ext uri="{FF2B5EF4-FFF2-40B4-BE49-F238E27FC236}">
                <a16:creationId xmlns:a16="http://schemas.microsoft.com/office/drawing/2014/main" id="{3105799F-6296-6B4D-A555-31BCD4E92010}"/>
              </a:ext>
            </a:extLst>
          </p:cNvPr>
          <p:cNvSpPr txBox="1"/>
          <p:nvPr/>
        </p:nvSpPr>
        <p:spPr>
          <a:xfrm>
            <a:off x="5969653" y="747612"/>
            <a:ext cx="237566" cy="253916"/>
          </a:xfrm>
          <a:prstGeom prst="rect">
            <a:avLst/>
          </a:prstGeom>
          <a:noFill/>
        </p:spPr>
        <p:txBody>
          <a:bodyPr wrap="none" rtlCol="0">
            <a:spAutoFit/>
          </a:bodyPr>
          <a:lstStyle/>
          <a:p>
            <a:r>
              <a:rPr kumimoji="1" lang="ko-KR" altLang="en-US" sz="1050" dirty="0"/>
              <a:t>*</a:t>
            </a:r>
          </a:p>
        </p:txBody>
      </p:sp>
      <p:pic>
        <p:nvPicPr>
          <p:cNvPr id="15" name="그림 14">
            <a:extLst>
              <a:ext uri="{FF2B5EF4-FFF2-40B4-BE49-F238E27FC236}">
                <a16:creationId xmlns:a16="http://schemas.microsoft.com/office/drawing/2014/main" id="{55D39C71-655D-524C-8B7F-CD38AAF9C8C3}"/>
              </a:ext>
            </a:extLst>
          </p:cNvPr>
          <p:cNvPicPr>
            <a:picLocks noChangeAspect="1"/>
          </p:cNvPicPr>
          <p:nvPr/>
        </p:nvPicPr>
        <p:blipFill>
          <a:blip r:embed="rId9"/>
          <a:stretch>
            <a:fillRect/>
          </a:stretch>
        </p:blipFill>
        <p:spPr>
          <a:xfrm>
            <a:off x="7021730" y="3496412"/>
            <a:ext cx="1115370" cy="251351"/>
          </a:xfrm>
          <a:prstGeom prst="rect">
            <a:avLst/>
          </a:prstGeom>
        </p:spPr>
      </p:pic>
      <p:pic>
        <p:nvPicPr>
          <p:cNvPr id="16" name="그림 15">
            <a:extLst>
              <a:ext uri="{FF2B5EF4-FFF2-40B4-BE49-F238E27FC236}">
                <a16:creationId xmlns:a16="http://schemas.microsoft.com/office/drawing/2014/main" id="{ED4B6187-496E-214A-BBE9-6AE1F2629760}"/>
              </a:ext>
            </a:extLst>
          </p:cNvPr>
          <p:cNvPicPr>
            <a:picLocks noChangeAspect="1"/>
          </p:cNvPicPr>
          <p:nvPr/>
        </p:nvPicPr>
        <p:blipFill>
          <a:blip r:embed="rId10"/>
          <a:stretch>
            <a:fillRect/>
          </a:stretch>
        </p:blipFill>
        <p:spPr>
          <a:xfrm>
            <a:off x="5483915" y="4045157"/>
            <a:ext cx="2095500" cy="314325"/>
          </a:xfrm>
          <a:prstGeom prst="rect">
            <a:avLst/>
          </a:prstGeom>
        </p:spPr>
      </p:pic>
      <p:cxnSp>
        <p:nvCxnSpPr>
          <p:cNvPr id="8" name="직선 연결선[R] 7">
            <a:extLst>
              <a:ext uri="{FF2B5EF4-FFF2-40B4-BE49-F238E27FC236}">
                <a16:creationId xmlns:a16="http://schemas.microsoft.com/office/drawing/2014/main" id="{BDFC6609-0D5B-2940-9240-FF9A28061807}"/>
              </a:ext>
            </a:extLst>
          </p:cNvPr>
          <p:cNvCxnSpPr/>
          <p:nvPr/>
        </p:nvCxnSpPr>
        <p:spPr>
          <a:xfrm>
            <a:off x="7614881" y="2512115"/>
            <a:ext cx="0" cy="1416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2543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7" y="915375"/>
            <a:ext cx="611065" cy="253916"/>
          </a:xfrm>
          <a:prstGeom prst="rect">
            <a:avLst/>
          </a:prstGeom>
          <a:noFill/>
        </p:spPr>
        <p:txBody>
          <a:bodyPr wrap="none" rtlCol="0">
            <a:spAutoFit/>
          </a:bodyPr>
          <a:lstStyle/>
          <a:p>
            <a:r>
              <a:rPr kumimoji="1" lang="en-US" altLang="ko-KR" sz="1050" dirty="0"/>
              <a:t>Step 3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105799F-6296-6B4D-A555-31BCD4E92010}"/>
              </a:ext>
            </a:extLst>
          </p:cNvPr>
          <p:cNvSpPr txBox="1"/>
          <p:nvPr/>
        </p:nvSpPr>
        <p:spPr>
          <a:xfrm>
            <a:off x="6916353" y="906684"/>
            <a:ext cx="237566" cy="253916"/>
          </a:xfrm>
          <a:prstGeom prst="rect">
            <a:avLst/>
          </a:prstGeom>
          <a:noFill/>
        </p:spPr>
        <p:txBody>
          <a:bodyPr wrap="none" rtlCol="0">
            <a:spAutoFit/>
          </a:bodyPr>
          <a:lstStyle/>
          <a:p>
            <a:r>
              <a:rPr kumimoji="1" lang="ko-KR" altLang="en-US" sz="1050" dirty="0"/>
              <a:t>*</a:t>
            </a:r>
          </a:p>
        </p:txBody>
      </p:sp>
      <p:pic>
        <p:nvPicPr>
          <p:cNvPr id="16" name="그림 15">
            <a:extLst>
              <a:ext uri="{FF2B5EF4-FFF2-40B4-BE49-F238E27FC236}">
                <a16:creationId xmlns:a16="http://schemas.microsoft.com/office/drawing/2014/main" id="{ED4B6187-496E-214A-BBE9-6AE1F2629760}"/>
              </a:ext>
            </a:extLst>
          </p:cNvPr>
          <p:cNvPicPr>
            <a:picLocks noChangeAspect="1"/>
          </p:cNvPicPr>
          <p:nvPr/>
        </p:nvPicPr>
        <p:blipFill>
          <a:blip r:embed="rId3"/>
          <a:stretch>
            <a:fillRect/>
          </a:stretch>
        </p:blipFill>
        <p:spPr>
          <a:xfrm>
            <a:off x="4921904" y="1740564"/>
            <a:ext cx="2095500" cy="314325"/>
          </a:xfrm>
          <a:prstGeom prst="rect">
            <a:avLst/>
          </a:prstGeom>
        </p:spPr>
      </p:pic>
      <p:pic>
        <p:nvPicPr>
          <p:cNvPr id="8" name="그림 7">
            <a:extLst>
              <a:ext uri="{FF2B5EF4-FFF2-40B4-BE49-F238E27FC236}">
                <a16:creationId xmlns:a16="http://schemas.microsoft.com/office/drawing/2014/main" id="{8FC832B4-C1CB-2042-81DE-8E98591F462C}"/>
              </a:ext>
            </a:extLst>
          </p:cNvPr>
          <p:cNvPicPr>
            <a:picLocks noChangeAspect="1"/>
          </p:cNvPicPr>
          <p:nvPr/>
        </p:nvPicPr>
        <p:blipFill>
          <a:blip r:embed="rId4"/>
          <a:stretch>
            <a:fillRect/>
          </a:stretch>
        </p:blipFill>
        <p:spPr>
          <a:xfrm>
            <a:off x="4921904" y="2205506"/>
            <a:ext cx="2200275" cy="285750"/>
          </a:xfrm>
          <a:prstGeom prst="rect">
            <a:avLst/>
          </a:prstGeom>
        </p:spPr>
      </p:pic>
      <p:pic>
        <p:nvPicPr>
          <p:cNvPr id="17" name="그림 16">
            <a:extLst>
              <a:ext uri="{FF2B5EF4-FFF2-40B4-BE49-F238E27FC236}">
                <a16:creationId xmlns:a16="http://schemas.microsoft.com/office/drawing/2014/main" id="{948D11CA-702F-954A-B5C4-87B867ED160C}"/>
              </a:ext>
            </a:extLst>
          </p:cNvPr>
          <p:cNvPicPr>
            <a:picLocks noChangeAspect="1"/>
          </p:cNvPicPr>
          <p:nvPr/>
        </p:nvPicPr>
        <p:blipFill>
          <a:blip r:embed="rId5"/>
          <a:stretch>
            <a:fillRect/>
          </a:stretch>
        </p:blipFill>
        <p:spPr>
          <a:xfrm>
            <a:off x="7122179" y="959897"/>
            <a:ext cx="1628775" cy="390525"/>
          </a:xfrm>
          <a:prstGeom prst="rect">
            <a:avLst/>
          </a:prstGeom>
        </p:spPr>
      </p:pic>
      <p:sp>
        <p:nvSpPr>
          <p:cNvPr id="18" name="TextBox 17">
            <a:extLst>
              <a:ext uri="{FF2B5EF4-FFF2-40B4-BE49-F238E27FC236}">
                <a16:creationId xmlns:a16="http://schemas.microsoft.com/office/drawing/2014/main" id="{0C36186D-C40A-3F40-A22C-4A0CB5239CFF}"/>
              </a:ext>
            </a:extLst>
          </p:cNvPr>
          <p:cNvSpPr txBox="1"/>
          <p:nvPr/>
        </p:nvSpPr>
        <p:spPr>
          <a:xfrm>
            <a:off x="4696907" y="1463565"/>
            <a:ext cx="1720343" cy="1061829"/>
          </a:xfrm>
          <a:prstGeom prst="rect">
            <a:avLst/>
          </a:prstGeom>
          <a:noFill/>
        </p:spPr>
        <p:txBody>
          <a:bodyPr wrap="none" rtlCol="0">
            <a:spAutoFit/>
          </a:bodyPr>
          <a:lstStyle/>
          <a:p>
            <a:r>
              <a:rPr kumimoji="1" lang="ko-KR" altLang="en-US" sz="1050" dirty="0"/>
              <a:t>      오류 위치 </a:t>
            </a:r>
            <a:r>
              <a:rPr kumimoji="1" lang="en-US" altLang="ko-KR" sz="1050" dirty="0"/>
              <a:t>B</a:t>
            </a:r>
            <a:r>
              <a:rPr kumimoji="1" lang="ko-KR" altLang="en-US" sz="1050" dirty="0" err="1"/>
              <a:t>를</a:t>
            </a:r>
            <a:r>
              <a:rPr kumimoji="1" lang="ko-KR" altLang="en-US" sz="1050" dirty="0"/>
              <a:t> 찾는다</a:t>
            </a:r>
            <a:r>
              <a:rPr kumimoji="1" lang="en-US" altLang="ko-KR" sz="1050" dirty="0"/>
              <a:t>.</a:t>
            </a:r>
          </a:p>
          <a:p>
            <a:endParaRPr kumimoji="1" lang="en-US" altLang="ko-KR" sz="1050" dirty="0"/>
          </a:p>
          <a:p>
            <a:endParaRPr kumimoji="1" lang="en-US" altLang="ko-KR" sz="1050" dirty="0"/>
          </a:p>
          <a:p>
            <a:endParaRPr kumimoji="1" lang="en-US" altLang="ko-KR" sz="1050" dirty="0"/>
          </a:p>
          <a:p>
            <a:endParaRPr kumimoji="1" lang="en-US" altLang="ko-KR" sz="1050" dirty="0"/>
          </a:p>
          <a:p>
            <a:endParaRPr kumimoji="1" lang="en-US" altLang="ko-KR" sz="1050" dirty="0"/>
          </a:p>
        </p:txBody>
      </p:sp>
    </p:spTree>
    <p:extLst>
      <p:ext uri="{BB962C8B-B14F-4D97-AF65-F5344CB8AC3E}">
        <p14:creationId xmlns:p14="http://schemas.microsoft.com/office/powerpoint/2010/main" val="2919610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6" y="915375"/>
            <a:ext cx="647934" cy="253916"/>
          </a:xfrm>
          <a:prstGeom prst="rect">
            <a:avLst/>
          </a:prstGeom>
          <a:noFill/>
        </p:spPr>
        <p:txBody>
          <a:bodyPr wrap="none" rtlCol="0">
            <a:spAutoFit/>
          </a:bodyPr>
          <a:lstStyle/>
          <a:p>
            <a:r>
              <a:rPr kumimoji="1" lang="en-US" altLang="ko-KR" sz="1050" dirty="0"/>
              <a:t>Step 4.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C36186D-C40A-3F40-A22C-4A0CB5239CFF}"/>
              </a:ext>
            </a:extLst>
          </p:cNvPr>
          <p:cNvSpPr txBox="1"/>
          <p:nvPr/>
        </p:nvSpPr>
        <p:spPr>
          <a:xfrm>
            <a:off x="4739327" y="1380317"/>
            <a:ext cx="2499402" cy="276999"/>
          </a:xfrm>
          <a:prstGeom prst="rect">
            <a:avLst/>
          </a:prstGeom>
          <a:noFill/>
        </p:spPr>
        <p:txBody>
          <a:bodyPr wrap="none" rtlCol="0">
            <a:spAutoFit/>
          </a:bodyPr>
          <a:lstStyle/>
          <a:p>
            <a:r>
              <a:rPr kumimoji="1" lang="ko-KR" altLang="en-US" sz="1200" dirty="0"/>
              <a:t>오류 값은 </a:t>
            </a:r>
            <a:r>
              <a:rPr kumimoji="1" lang="en-US" altLang="ko-KR" sz="1200" dirty="0"/>
              <a:t>Binary </a:t>
            </a:r>
            <a:r>
              <a:rPr kumimoji="1" lang="ko-KR" altLang="en-US" sz="1200" dirty="0"/>
              <a:t>이기 때문에 </a:t>
            </a:r>
            <a:r>
              <a:rPr kumimoji="1" lang="en-US" altLang="ko-KR" sz="1200" dirty="0">
                <a:sym typeface="Wingdings" pitchFamily="2" charset="2"/>
              </a:rPr>
              <a:t></a:t>
            </a:r>
            <a:r>
              <a:rPr kumimoji="1" lang="ko-KR" altLang="en-US" sz="1200" dirty="0">
                <a:sym typeface="Wingdings" pitchFamily="2" charset="2"/>
              </a:rPr>
              <a:t> </a:t>
            </a:r>
            <a:r>
              <a:rPr kumimoji="1" lang="en-US" altLang="ko-KR" sz="1200" dirty="0"/>
              <a:t>1</a:t>
            </a:r>
          </a:p>
        </p:txBody>
      </p:sp>
    </p:spTree>
    <p:extLst>
      <p:ext uri="{BB962C8B-B14F-4D97-AF65-F5344CB8AC3E}">
        <p14:creationId xmlns:p14="http://schemas.microsoft.com/office/powerpoint/2010/main" val="215941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6" y="915375"/>
            <a:ext cx="647934" cy="253916"/>
          </a:xfrm>
          <a:prstGeom prst="rect">
            <a:avLst/>
          </a:prstGeom>
          <a:noFill/>
        </p:spPr>
        <p:txBody>
          <a:bodyPr wrap="none" rtlCol="0">
            <a:spAutoFit/>
          </a:bodyPr>
          <a:lstStyle/>
          <a:p>
            <a:r>
              <a:rPr kumimoji="1" lang="en-US" altLang="ko-KR" sz="1050" dirty="0"/>
              <a:t>Step 5.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pic>
        <p:nvPicPr>
          <p:cNvPr id="8" name="그림 7">
            <a:extLst>
              <a:ext uri="{FF2B5EF4-FFF2-40B4-BE49-F238E27FC236}">
                <a16:creationId xmlns:a16="http://schemas.microsoft.com/office/drawing/2014/main" id="{8FC832B4-C1CB-2042-81DE-8E98591F462C}"/>
              </a:ext>
            </a:extLst>
          </p:cNvPr>
          <p:cNvPicPr>
            <a:picLocks noChangeAspect="1"/>
          </p:cNvPicPr>
          <p:nvPr/>
        </p:nvPicPr>
        <p:blipFill>
          <a:blip r:embed="rId3"/>
          <a:stretch>
            <a:fillRect/>
          </a:stretch>
        </p:blipFill>
        <p:spPr>
          <a:xfrm>
            <a:off x="4723452" y="1418377"/>
            <a:ext cx="2200275" cy="285750"/>
          </a:xfrm>
          <a:prstGeom prst="rect">
            <a:avLst/>
          </a:prstGeom>
        </p:spPr>
      </p:pic>
      <p:sp>
        <p:nvSpPr>
          <p:cNvPr id="18" name="TextBox 17">
            <a:extLst>
              <a:ext uri="{FF2B5EF4-FFF2-40B4-BE49-F238E27FC236}">
                <a16:creationId xmlns:a16="http://schemas.microsoft.com/office/drawing/2014/main" id="{0C36186D-C40A-3F40-A22C-4A0CB5239CFF}"/>
              </a:ext>
            </a:extLst>
          </p:cNvPr>
          <p:cNvSpPr txBox="1"/>
          <p:nvPr/>
        </p:nvSpPr>
        <p:spPr>
          <a:xfrm>
            <a:off x="4696906" y="1599618"/>
            <a:ext cx="2664512" cy="461665"/>
          </a:xfrm>
          <a:prstGeom prst="rect">
            <a:avLst/>
          </a:prstGeom>
          <a:noFill/>
        </p:spPr>
        <p:txBody>
          <a:bodyPr wrap="none" rtlCol="0">
            <a:spAutoFit/>
          </a:bodyPr>
          <a:lstStyle/>
          <a:p>
            <a:endParaRPr kumimoji="1" lang="en-US" altLang="ko-KR" sz="1200" dirty="0"/>
          </a:p>
          <a:p>
            <a:r>
              <a:rPr kumimoji="1" lang="ko-KR" altLang="en-US" sz="1200" dirty="0" err="1"/>
              <a:t>오류벡터</a:t>
            </a:r>
            <a:r>
              <a:rPr kumimoji="1" lang="ko-KR" altLang="en-US" sz="1200" dirty="0"/>
              <a:t> </a:t>
            </a:r>
            <a:r>
              <a:rPr kumimoji="1" lang="en-US" altLang="ko-KR" sz="1200" i="1" dirty="0"/>
              <a:t>e = </a:t>
            </a:r>
            <a:r>
              <a:rPr kumimoji="1" lang="en-US" altLang="ko-KR" sz="1200" dirty="0"/>
              <a:t>(0, 0, 0, 0, 1, 0, 0, 0, 0)</a:t>
            </a:r>
          </a:p>
        </p:txBody>
      </p:sp>
    </p:spTree>
    <p:extLst>
      <p:ext uri="{BB962C8B-B14F-4D97-AF65-F5344CB8AC3E}">
        <p14:creationId xmlns:p14="http://schemas.microsoft.com/office/powerpoint/2010/main" val="351945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Encoding</a:t>
            </a:r>
            <a:r>
              <a:rPr lang="ko-KR" altLang="en-US" sz="2250" dirty="0"/>
              <a:t> </a:t>
            </a:r>
            <a:r>
              <a:rPr lang="en-US" altLang="ko-KR" sz="2250" dirty="0"/>
              <a:t>&amp;</a:t>
            </a:r>
            <a:r>
              <a:rPr lang="ko-KR" altLang="en-US" sz="2250" dirty="0"/>
              <a:t> </a:t>
            </a:r>
            <a:r>
              <a:rPr lang="en-US" altLang="ko-KR" sz="2250" dirty="0"/>
              <a:t>Correcting Errors</a:t>
            </a:r>
            <a:endParaRPr lang="ko-KR" altLang="en-US" sz="2250" dirty="0"/>
          </a:p>
        </p:txBody>
      </p:sp>
      <p:pic>
        <p:nvPicPr>
          <p:cNvPr id="3" name="그림 2">
            <a:extLst>
              <a:ext uri="{FF2B5EF4-FFF2-40B4-BE49-F238E27FC236}">
                <a16:creationId xmlns:a16="http://schemas.microsoft.com/office/drawing/2014/main" id="{70BC5019-86F6-094A-807D-9BEDBDFE422A}"/>
              </a:ext>
            </a:extLst>
          </p:cNvPr>
          <p:cNvPicPr>
            <a:picLocks noChangeAspect="1"/>
          </p:cNvPicPr>
          <p:nvPr/>
        </p:nvPicPr>
        <p:blipFill>
          <a:blip r:embed="rId2"/>
          <a:stretch>
            <a:fillRect/>
          </a:stretch>
        </p:blipFill>
        <p:spPr>
          <a:xfrm>
            <a:off x="565539" y="876692"/>
            <a:ext cx="3881556" cy="3788585"/>
          </a:xfrm>
          <a:prstGeom prst="rect">
            <a:avLst/>
          </a:prstGeom>
        </p:spPr>
      </p:pic>
      <p:sp>
        <p:nvSpPr>
          <p:cNvPr id="5" name="TextBox 4">
            <a:extLst>
              <a:ext uri="{FF2B5EF4-FFF2-40B4-BE49-F238E27FC236}">
                <a16:creationId xmlns:a16="http://schemas.microsoft.com/office/drawing/2014/main" id="{9FBD8AA6-81CC-6149-BA8A-2AAADC903680}"/>
              </a:ext>
            </a:extLst>
          </p:cNvPr>
          <p:cNvSpPr txBox="1"/>
          <p:nvPr/>
        </p:nvSpPr>
        <p:spPr>
          <a:xfrm>
            <a:off x="4696907" y="915375"/>
            <a:ext cx="611065" cy="253916"/>
          </a:xfrm>
          <a:prstGeom prst="rect">
            <a:avLst/>
          </a:prstGeom>
          <a:noFill/>
        </p:spPr>
        <p:txBody>
          <a:bodyPr wrap="none" rtlCol="0">
            <a:spAutoFit/>
          </a:bodyPr>
          <a:lstStyle/>
          <a:p>
            <a:r>
              <a:rPr kumimoji="1" lang="en-US" altLang="ko-KR" sz="1050" dirty="0"/>
              <a:t>Step 6 </a:t>
            </a:r>
            <a:endParaRPr kumimoji="1" lang="ko-KR" altLang="en-US" sz="1050" dirty="0"/>
          </a:p>
        </p:txBody>
      </p:sp>
      <p:cxnSp>
        <p:nvCxnSpPr>
          <p:cNvPr id="7" name="직선 연결선[R] 6">
            <a:extLst>
              <a:ext uri="{FF2B5EF4-FFF2-40B4-BE49-F238E27FC236}">
                <a16:creationId xmlns:a16="http://schemas.microsoft.com/office/drawing/2014/main" id="{C201236E-FB20-FF40-8C5A-A62EE3EC195D}"/>
              </a:ext>
            </a:extLst>
          </p:cNvPr>
          <p:cNvCxnSpPr/>
          <p:nvPr/>
        </p:nvCxnSpPr>
        <p:spPr>
          <a:xfrm>
            <a:off x="4593211" y="876692"/>
            <a:ext cx="0" cy="3788585"/>
          </a:xfrm>
          <a:prstGeom prst="line">
            <a:avLst/>
          </a:prstGeom>
          <a:ln w="381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C36186D-C40A-3F40-A22C-4A0CB5239CFF}"/>
              </a:ext>
            </a:extLst>
          </p:cNvPr>
          <p:cNvSpPr txBox="1"/>
          <p:nvPr/>
        </p:nvSpPr>
        <p:spPr>
          <a:xfrm>
            <a:off x="4696906" y="1600801"/>
            <a:ext cx="2664512" cy="830997"/>
          </a:xfrm>
          <a:prstGeom prst="rect">
            <a:avLst/>
          </a:prstGeom>
          <a:noFill/>
        </p:spPr>
        <p:txBody>
          <a:bodyPr wrap="none" rtlCol="0">
            <a:spAutoFit/>
          </a:bodyPr>
          <a:lstStyle/>
          <a:p>
            <a:endParaRPr kumimoji="1" lang="en-US" altLang="ko-KR" sz="1200" dirty="0"/>
          </a:p>
          <a:p>
            <a:r>
              <a:rPr kumimoji="1" lang="ko-KR" altLang="en-US" sz="1200" dirty="0" err="1"/>
              <a:t>오류벡터</a:t>
            </a:r>
            <a:r>
              <a:rPr kumimoji="1" lang="ko-KR" altLang="en-US" sz="1200" dirty="0"/>
              <a:t> </a:t>
            </a:r>
            <a:r>
              <a:rPr kumimoji="1" lang="en-US" altLang="ko-KR" sz="1200" i="1" dirty="0"/>
              <a:t>e = </a:t>
            </a:r>
            <a:r>
              <a:rPr kumimoji="1" lang="en-US" altLang="ko-KR" sz="1200" dirty="0"/>
              <a:t>(0, 0, 0, 0, 1, 0, 0, 0, 0)</a:t>
            </a:r>
          </a:p>
          <a:p>
            <a:endParaRPr kumimoji="1" lang="en-US" altLang="ko-KR" sz="1200" dirty="0"/>
          </a:p>
          <a:p>
            <a:r>
              <a:rPr kumimoji="1" lang="en-US" altLang="ko-KR" sz="1200" dirty="0"/>
              <a:t>c = y - e = (1, 0, 0, 0, 1, 0, 0, 1, 1)</a:t>
            </a:r>
            <a:endParaRPr kumimoji="1" lang="ko-KR" altLang="en-US" sz="1200" dirty="0"/>
          </a:p>
        </p:txBody>
      </p:sp>
      <p:sp>
        <p:nvSpPr>
          <p:cNvPr id="19" name="직사각형 18">
            <a:extLst>
              <a:ext uri="{FF2B5EF4-FFF2-40B4-BE49-F238E27FC236}">
                <a16:creationId xmlns:a16="http://schemas.microsoft.com/office/drawing/2014/main" id="{4CECB89D-61DF-8245-85A9-60225A333233}"/>
              </a:ext>
            </a:extLst>
          </p:cNvPr>
          <p:cNvSpPr/>
          <p:nvPr/>
        </p:nvSpPr>
        <p:spPr>
          <a:xfrm>
            <a:off x="4739327" y="1359288"/>
            <a:ext cx="2040943" cy="276999"/>
          </a:xfrm>
          <a:prstGeom prst="rect">
            <a:avLst/>
          </a:prstGeom>
        </p:spPr>
        <p:txBody>
          <a:bodyPr wrap="none">
            <a:spAutoFit/>
          </a:bodyPr>
          <a:lstStyle/>
          <a:p>
            <a:r>
              <a:rPr kumimoji="1" lang="en-US" altLang="ko-KR" sz="1200" i="1" dirty="0"/>
              <a:t>y = </a:t>
            </a:r>
            <a:r>
              <a:rPr kumimoji="1" lang="en-US" altLang="ko-KR" sz="1200" dirty="0"/>
              <a:t>(1, 0, 0, 0, 0, 0, 0, 1, 1) </a:t>
            </a:r>
            <a:endParaRPr lang="ko-KR" altLang="en-US" sz="1200" dirty="0"/>
          </a:p>
        </p:txBody>
      </p:sp>
    </p:spTree>
    <p:extLst>
      <p:ext uri="{BB962C8B-B14F-4D97-AF65-F5344CB8AC3E}">
        <p14:creationId xmlns:p14="http://schemas.microsoft.com/office/powerpoint/2010/main" val="2760213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Decoding</a:t>
            </a:r>
            <a:endParaRPr lang="ko-KR" altLang="en-US" sz="2250" dirty="0"/>
          </a:p>
        </p:txBody>
      </p:sp>
      <p:sp>
        <p:nvSpPr>
          <p:cNvPr id="4" name="TextBox 3">
            <a:extLst>
              <a:ext uri="{FF2B5EF4-FFF2-40B4-BE49-F238E27FC236}">
                <a16:creationId xmlns:a16="http://schemas.microsoft.com/office/drawing/2014/main" id="{06A9C858-B80A-C040-BE3E-0679C3DD384F}"/>
              </a:ext>
            </a:extLst>
          </p:cNvPr>
          <p:cNvSpPr txBox="1"/>
          <p:nvPr/>
        </p:nvSpPr>
        <p:spPr>
          <a:xfrm>
            <a:off x="308940" y="1046376"/>
            <a:ext cx="8677161" cy="1384995"/>
          </a:xfrm>
          <a:prstGeom prst="rect">
            <a:avLst/>
          </a:prstGeom>
          <a:noFill/>
        </p:spPr>
        <p:txBody>
          <a:bodyPr wrap="square" rtlCol="0">
            <a:spAutoFit/>
          </a:bodyPr>
          <a:lstStyle/>
          <a:p>
            <a:r>
              <a:rPr kumimoji="1" lang="ko-KR" altLang="en-US" sz="1200" dirty="0" err="1"/>
              <a:t>오류수정을</a:t>
            </a:r>
            <a:r>
              <a:rPr kumimoji="1" lang="ko-KR" altLang="en-US" sz="1200" dirty="0"/>
              <a:t> 통하여 수신한 </a:t>
            </a:r>
            <a:r>
              <a:rPr kumimoji="1" lang="en-US" altLang="ko-KR" sz="1200" i="1" dirty="0"/>
              <a:t>y</a:t>
            </a:r>
            <a:r>
              <a:rPr kumimoji="1" lang="ko-KR" altLang="en-US" sz="1200" dirty="0"/>
              <a:t>로부터 올바른 </a:t>
            </a:r>
            <a:r>
              <a:rPr kumimoji="1" lang="ko-KR" altLang="en-US" sz="1200" dirty="0" err="1"/>
              <a:t>코드워드</a:t>
            </a:r>
            <a:r>
              <a:rPr kumimoji="1" lang="ko-KR" altLang="en-US" sz="1200" dirty="0"/>
              <a:t> </a:t>
            </a:r>
            <a:r>
              <a:rPr kumimoji="1" lang="en-US" altLang="ko-KR" sz="1200" i="1" dirty="0"/>
              <a:t>c </a:t>
            </a:r>
            <a:r>
              <a:rPr kumimoji="1" lang="ko-KR" altLang="en-US" sz="1200" dirty="0" err="1"/>
              <a:t>를</a:t>
            </a:r>
            <a:r>
              <a:rPr kumimoji="1" lang="ko-KR" altLang="en-US" sz="1200" dirty="0"/>
              <a:t> 찾았고</a:t>
            </a:r>
            <a:r>
              <a:rPr kumimoji="1" lang="en-US" altLang="ko-KR" sz="1200" dirty="0"/>
              <a:t>,</a:t>
            </a:r>
            <a:r>
              <a:rPr kumimoji="1" lang="ko-KR" altLang="en-US" sz="1200" dirty="0"/>
              <a:t> </a:t>
            </a:r>
            <a:r>
              <a:rPr kumimoji="1" lang="en-US" altLang="ko-KR" sz="1200" i="1" dirty="0"/>
              <a:t>G </a:t>
            </a:r>
            <a:r>
              <a:rPr kumimoji="1" lang="ko-KR" altLang="en-US" sz="1200" dirty="0"/>
              <a:t>는</a:t>
            </a:r>
            <a:r>
              <a:rPr kumimoji="1" lang="ko-KR" altLang="en-US" sz="1200" i="1" dirty="0"/>
              <a:t> </a:t>
            </a:r>
            <a:r>
              <a:rPr kumimoji="1" lang="ko-KR" altLang="en-US" sz="1200" dirty="0" err="1"/>
              <a:t>알고있기</a:t>
            </a:r>
            <a:r>
              <a:rPr kumimoji="1" lang="ko-KR" altLang="en-US" sz="1200" dirty="0"/>
              <a:t> 때문에 </a:t>
            </a:r>
            <a:endParaRPr kumimoji="1" lang="en-US" altLang="ko-KR" sz="1200" dirty="0"/>
          </a:p>
          <a:p>
            <a:endParaRPr kumimoji="1" lang="en-US" altLang="ko-KR" sz="1200" dirty="0"/>
          </a:p>
          <a:p>
            <a:r>
              <a:rPr kumimoji="1" lang="ko-KR" altLang="en-US" sz="1200" dirty="0"/>
              <a:t>다음 식을 통하여 </a:t>
            </a:r>
            <a:r>
              <a:rPr kumimoji="1" lang="ko-KR" altLang="en-US" sz="1200" dirty="0" err="1"/>
              <a:t>메세지</a:t>
            </a:r>
            <a:r>
              <a:rPr kumimoji="1" lang="ko-KR" altLang="en-US" sz="1200" dirty="0"/>
              <a:t> </a:t>
            </a:r>
            <a:r>
              <a:rPr kumimoji="1" lang="en-US" altLang="ko-KR" sz="1200" i="1" dirty="0"/>
              <a:t>m</a:t>
            </a:r>
            <a:r>
              <a:rPr kumimoji="1" lang="ko-KR" altLang="en-US" sz="1200" i="1" dirty="0"/>
              <a:t> </a:t>
            </a:r>
            <a:r>
              <a:rPr kumimoji="1" lang="ko-KR" altLang="en-US" sz="1200" dirty="0"/>
              <a:t>을 쉽게 획득할 수 있다</a:t>
            </a:r>
            <a:r>
              <a:rPr kumimoji="1" lang="en-US" altLang="ko-KR" sz="1200" dirty="0"/>
              <a:t>.</a:t>
            </a:r>
            <a:r>
              <a:rPr kumimoji="1" lang="ko-KR" altLang="en-US" sz="1200" dirty="0"/>
              <a:t>  </a:t>
            </a:r>
            <a:endParaRPr kumimoji="1" lang="en-US" altLang="ko-KR" sz="1200" dirty="0"/>
          </a:p>
          <a:p>
            <a:endParaRPr kumimoji="1" lang="en-US" altLang="ko-KR" sz="1200" i="1" dirty="0"/>
          </a:p>
          <a:p>
            <a:endParaRPr kumimoji="1" lang="en-US" altLang="ko-KR" sz="1200" i="1" dirty="0"/>
          </a:p>
          <a:p>
            <a:r>
              <a:rPr kumimoji="1" lang="en-US" altLang="ko-KR" sz="2400" i="1" dirty="0"/>
              <a:t>			</a:t>
            </a:r>
            <a:r>
              <a:rPr kumimoji="1" lang="en-US" altLang="ko-KR" sz="2400" i="1"/>
              <a:t>	mG </a:t>
            </a:r>
            <a:r>
              <a:rPr kumimoji="1" lang="en-US" altLang="ko-KR" sz="2400" i="1" dirty="0"/>
              <a:t>= c </a:t>
            </a:r>
            <a:endParaRPr kumimoji="1" lang="ko-KR" altLang="en-US" sz="2400" i="1" dirty="0"/>
          </a:p>
        </p:txBody>
      </p:sp>
      <p:pic>
        <p:nvPicPr>
          <p:cNvPr id="5" name="그림 4">
            <a:extLst>
              <a:ext uri="{FF2B5EF4-FFF2-40B4-BE49-F238E27FC236}">
                <a16:creationId xmlns:a16="http://schemas.microsoft.com/office/drawing/2014/main" id="{68BA44BA-33AF-4045-8895-15BBACAAC036}"/>
              </a:ext>
            </a:extLst>
          </p:cNvPr>
          <p:cNvPicPr>
            <a:picLocks noChangeAspect="1"/>
          </p:cNvPicPr>
          <p:nvPr/>
        </p:nvPicPr>
        <p:blipFill>
          <a:blip r:embed="rId2"/>
          <a:stretch>
            <a:fillRect/>
          </a:stretch>
        </p:blipFill>
        <p:spPr>
          <a:xfrm>
            <a:off x="1385741" y="2763625"/>
            <a:ext cx="5543550" cy="1333500"/>
          </a:xfrm>
          <a:prstGeom prst="rect">
            <a:avLst/>
          </a:prstGeom>
        </p:spPr>
      </p:pic>
    </p:spTree>
    <p:extLst>
      <p:ext uri="{BB962C8B-B14F-4D97-AF65-F5344CB8AC3E}">
        <p14:creationId xmlns:p14="http://schemas.microsoft.com/office/powerpoint/2010/main" val="1427073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Information Set Decoding</a:t>
            </a:r>
            <a:endParaRPr lang="ko-KR" altLang="en-US" sz="225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13AA25-D556-CD46-80E1-597F31251095}"/>
                  </a:ext>
                </a:extLst>
              </p:cNvPr>
              <p:cNvSpPr txBox="1"/>
              <p:nvPr/>
            </p:nvSpPr>
            <p:spPr>
              <a:xfrm>
                <a:off x="477078" y="998882"/>
                <a:ext cx="8192329" cy="3185039"/>
              </a:xfrm>
              <a:prstGeom prst="rect">
                <a:avLst/>
              </a:prstGeom>
              <a:noFill/>
            </p:spPr>
            <p:txBody>
              <a:bodyPr wrap="square" rtlCol="0">
                <a:spAutoFit/>
              </a:bodyPr>
              <a:lstStyle/>
              <a:p>
                <a:pPr marL="214313" indent="-214313">
                  <a:buFont typeface="Arial" panose="020B0604020202020204" pitchFamily="34" charset="0"/>
                  <a:buChar char="•"/>
                </a:pPr>
                <a:r>
                  <a:rPr kumimoji="1" lang="ko-KR" altLang="en-US" dirty="0"/>
                  <a:t>코드기반 암호에서 가장 효율적이라고 알려진 공격법</a:t>
                </a:r>
                <a:endParaRPr kumimoji="1" lang="en-US" altLang="ko-KR" dirty="0"/>
              </a:p>
              <a:p>
                <a:pPr marL="214313" indent="-214313">
                  <a:buFont typeface="Arial" panose="020B0604020202020204" pitchFamily="34" charset="0"/>
                  <a:buChar char="•"/>
                </a:pPr>
                <a:endParaRPr kumimoji="1" lang="en-US" altLang="ko-KR" dirty="0"/>
              </a:p>
              <a:p>
                <a:pPr marL="557213" lvl="1" indent="-214313">
                  <a:buFont typeface="Arial" panose="020B0604020202020204" pitchFamily="34" charset="0"/>
                  <a:buChar char="•"/>
                </a:pPr>
                <a:r>
                  <a:rPr kumimoji="1" lang="ko-KR" altLang="en-US" dirty="0"/>
                  <a:t>주어진 암호문</a:t>
                </a:r>
                <a:r>
                  <a:rPr kumimoji="1" lang="en-US" altLang="ko-KR" dirty="0"/>
                  <a:t> </a:t>
                </a:r>
                <a:r>
                  <a:rPr kumimoji="1" lang="en-US" altLang="ko-KR" b="1" i="1" dirty="0"/>
                  <a:t>c</a:t>
                </a:r>
                <a:r>
                  <a:rPr kumimoji="1" lang="en-US" altLang="ko-KR" dirty="0"/>
                  <a:t> </a:t>
                </a:r>
                <a:r>
                  <a:rPr kumimoji="1" lang="ko-KR" altLang="en-US" dirty="0"/>
                  <a:t>와 공개키 </a:t>
                </a:r>
                <a14:m>
                  <m:oMath xmlns:m="http://schemas.openxmlformats.org/officeDocument/2006/math">
                    <m:sSup>
                      <m:sSupPr>
                        <m:ctrlPr>
                          <a:rPr kumimoji="1" lang="en-US" altLang="ko-KR" b="1" i="1">
                            <a:latin typeface="Cambria Math" panose="02040503050406030204" pitchFamily="18" charset="0"/>
                          </a:rPr>
                        </m:ctrlPr>
                      </m:sSupPr>
                      <m:e>
                        <m:r>
                          <a:rPr kumimoji="1" lang="en-US" altLang="ko-KR" b="1" i="1">
                            <a:latin typeface="Cambria Math" panose="02040503050406030204" pitchFamily="18" charset="0"/>
                          </a:rPr>
                          <m:t>𝑮</m:t>
                        </m:r>
                      </m:e>
                      <m:sup>
                        <m:r>
                          <a:rPr kumimoji="1" lang="en-US" altLang="ko-KR" b="1" i="1">
                            <a:latin typeface="Cambria Math" panose="02040503050406030204" pitchFamily="18" charset="0"/>
                          </a:rPr>
                          <m:t>′</m:t>
                        </m:r>
                      </m:sup>
                    </m:sSup>
                  </m:oMath>
                </a14:m>
                <a:r>
                  <a:rPr kumimoji="1" lang="en-US" altLang="ko-KR" dirty="0"/>
                  <a:t> </a:t>
                </a:r>
                <a:r>
                  <a:rPr kumimoji="1" lang="ko-KR" altLang="en-US" dirty="0"/>
                  <a:t>을 이용하여 </a:t>
                </a:r>
                <a:r>
                  <a:rPr kumimoji="1" lang="ko-KR" altLang="en-US" dirty="0" err="1"/>
                  <a:t>원본메세지</a:t>
                </a:r>
                <a:r>
                  <a:rPr kumimoji="1" lang="ko-KR" altLang="en-US" dirty="0"/>
                  <a:t> </a:t>
                </a:r>
                <a:r>
                  <a:rPr kumimoji="1" lang="en-US" altLang="ko-KR" b="1" i="1" dirty="0"/>
                  <a:t>m</a:t>
                </a:r>
                <a:r>
                  <a:rPr kumimoji="1" lang="ko-KR" altLang="en-US" dirty="0"/>
                  <a:t> 을 복구함</a:t>
                </a:r>
                <a:endParaRPr kumimoji="1" lang="en-US" altLang="ko-KR" dirty="0"/>
              </a:p>
              <a:p>
                <a:pPr marL="214313" indent="-214313">
                  <a:buFont typeface="Arial" panose="020B0604020202020204" pitchFamily="34" charset="0"/>
                  <a:buChar char="•"/>
                </a:pPr>
                <a:endParaRPr kumimoji="1" lang="en-US" altLang="ko-KR" dirty="0"/>
              </a:p>
              <a:p>
                <a:pPr marL="214313" indent="-214313">
                  <a:buFont typeface="Arial" panose="020B0604020202020204" pitchFamily="34" charset="0"/>
                  <a:buChar char="•"/>
                </a:pPr>
                <a:endParaRPr kumimoji="1" lang="en-US" altLang="ko-KR" dirty="0"/>
              </a:p>
              <a:p>
                <a:pPr marL="257175" indent="-257175">
                  <a:buFont typeface="+mj-lt"/>
                  <a:buAutoNum type="arabicPeriod"/>
                </a:pPr>
                <a:r>
                  <a:rPr kumimoji="1" lang="en-US" altLang="ko-KR" dirty="0"/>
                  <a:t>n – bit </a:t>
                </a:r>
                <a:r>
                  <a:rPr kumimoji="1" lang="ko-KR" altLang="en-US" dirty="0"/>
                  <a:t>의 길이 암호문 </a:t>
                </a:r>
                <a:r>
                  <a:rPr kumimoji="1" lang="en-US" altLang="ko-KR" b="1" i="1" dirty="0"/>
                  <a:t>c</a:t>
                </a:r>
                <a:r>
                  <a:rPr kumimoji="1" lang="ko-KR" altLang="en-US" b="1" i="1" dirty="0"/>
                  <a:t> </a:t>
                </a:r>
                <a:r>
                  <a:rPr kumimoji="1" lang="ko-KR" altLang="en-US" dirty="0"/>
                  <a:t>에서 </a:t>
                </a:r>
                <a:r>
                  <a:rPr kumimoji="1" lang="en-US" altLang="ko-KR" dirty="0"/>
                  <a:t>k – bit </a:t>
                </a:r>
                <a:r>
                  <a:rPr kumimoji="1" lang="ko-KR" altLang="en-US" dirty="0"/>
                  <a:t>의 벡터 </a:t>
                </a:r>
                <a14:m>
                  <m:oMath xmlns:m="http://schemas.openxmlformats.org/officeDocument/2006/math">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𝒄</m:t>
                        </m:r>
                      </m:e>
                      <m:sub>
                        <m:r>
                          <a:rPr kumimoji="1" lang="en-US" altLang="ko-KR" b="1" i="1">
                            <a:latin typeface="Cambria Math" panose="02040503050406030204" pitchFamily="18" charset="0"/>
                          </a:rPr>
                          <m:t>𝒌</m:t>
                        </m:r>
                      </m:sub>
                    </m:sSub>
                  </m:oMath>
                </a14:m>
                <a:r>
                  <a:rPr kumimoji="1" lang="ko-KR" altLang="en-US" b="1" i="1" dirty="0"/>
                  <a:t> </a:t>
                </a:r>
                <a:r>
                  <a:rPr kumimoji="1" lang="ko-KR" altLang="en-US" dirty="0" err="1"/>
                  <a:t>를</a:t>
                </a:r>
                <a:r>
                  <a:rPr kumimoji="1" lang="ko-KR" altLang="en-US" dirty="0"/>
                  <a:t> </a:t>
                </a:r>
                <a:r>
                  <a:rPr kumimoji="1" lang="ko-KR" altLang="en-US" dirty="0" err="1"/>
                  <a:t>랜덤하게</a:t>
                </a:r>
                <a:r>
                  <a:rPr kumimoji="1" lang="ko-KR" altLang="en-US" dirty="0"/>
                  <a:t> 선택</a:t>
                </a:r>
                <a:endParaRPr kumimoji="1" lang="en-US" altLang="ko-KR" dirty="0"/>
              </a:p>
              <a:p>
                <a:pPr lvl="1"/>
                <a:r>
                  <a:rPr kumimoji="1" lang="en-US" altLang="ko-KR">
                    <a:sym typeface="Wingdings" pitchFamily="2" charset="2"/>
                  </a:rPr>
                  <a:t>      </a:t>
                </a:r>
                <a:r>
                  <a:rPr kumimoji="1" lang="ko-KR" altLang="en-US">
                    <a:sym typeface="Wingdings" pitchFamily="2" charset="2"/>
                  </a:rPr>
                  <a:t> </a:t>
                </a:r>
                <a:r>
                  <a:rPr kumimoji="1" lang="ko-KR" altLang="en-US" dirty="0"/>
                  <a:t>오류 위치를 모르는 상태에서 자신이 선택한 </a:t>
                </a:r>
                <a:r>
                  <a:rPr kumimoji="1" lang="en-US" altLang="ko-KR" dirty="0"/>
                  <a:t>k</a:t>
                </a:r>
                <a:r>
                  <a:rPr kumimoji="1" lang="ko-KR" altLang="en-US" dirty="0"/>
                  <a:t> </a:t>
                </a:r>
                <a:r>
                  <a:rPr kumimoji="1" lang="en-US" altLang="ko-KR" dirty="0"/>
                  <a:t>–</a:t>
                </a:r>
                <a:r>
                  <a:rPr kumimoji="1" lang="ko-KR" altLang="en-US" dirty="0"/>
                  <a:t> </a:t>
                </a:r>
                <a:r>
                  <a:rPr kumimoji="1" lang="en-US" altLang="ko-KR" dirty="0"/>
                  <a:t>bit </a:t>
                </a:r>
                <a:r>
                  <a:rPr kumimoji="1" lang="ko-KR" altLang="en-US" dirty="0"/>
                  <a:t>벡터에 오류가 포함되지 않아야 함</a:t>
                </a:r>
                <a:endParaRPr kumimoji="1" lang="en-US" altLang="ko-KR" dirty="0"/>
              </a:p>
              <a:p>
                <a:pPr lvl="1"/>
                <a:endParaRPr kumimoji="1" lang="en-US" altLang="ko-KR" dirty="0"/>
              </a:p>
              <a:p>
                <a:pPr marL="257175" indent="-257175">
                  <a:buFont typeface="+mj-lt"/>
                  <a:buAutoNum type="arabicPeriod"/>
                </a:pPr>
                <a:endParaRPr kumimoji="1" lang="en-US" altLang="ko-KR" dirty="0"/>
              </a:p>
              <a:p>
                <a:pPr marL="257175" indent="-257175">
                  <a:buFont typeface="+mj-lt"/>
                  <a:buAutoNum type="arabicPeriod"/>
                </a:pPr>
                <a:r>
                  <a:rPr kumimoji="1" lang="ko-KR" altLang="en-US" dirty="0"/>
                  <a:t>선택한 열의 </a:t>
                </a:r>
                <a:r>
                  <a:rPr kumimoji="1" lang="en-US" altLang="ko-KR" dirty="0"/>
                  <a:t>index</a:t>
                </a:r>
                <a:r>
                  <a:rPr kumimoji="1" lang="ko-KR" altLang="en-US" dirty="0"/>
                  <a:t>에 맞춰 </a:t>
                </a:r>
                <a14:m>
                  <m:oMath xmlns:m="http://schemas.openxmlformats.org/officeDocument/2006/math">
                    <m:sSup>
                      <m:sSupPr>
                        <m:ctrlPr>
                          <a:rPr kumimoji="1" lang="en-US" altLang="ko-KR" b="1" i="1">
                            <a:latin typeface="Cambria Math" panose="02040503050406030204" pitchFamily="18" charset="0"/>
                          </a:rPr>
                        </m:ctrlPr>
                      </m:sSupPr>
                      <m:e>
                        <m:r>
                          <a:rPr kumimoji="1" lang="en-US" altLang="ko-KR" b="1" i="1">
                            <a:latin typeface="Cambria Math" panose="02040503050406030204" pitchFamily="18" charset="0"/>
                          </a:rPr>
                          <m:t>𝑮</m:t>
                        </m:r>
                      </m:e>
                      <m:sup>
                        <m:r>
                          <a:rPr kumimoji="1" lang="en-US" altLang="ko-KR" b="1" i="1">
                            <a:latin typeface="Cambria Math" panose="02040503050406030204" pitchFamily="18" charset="0"/>
                          </a:rPr>
                          <m:t>′</m:t>
                        </m:r>
                      </m:sup>
                    </m:sSup>
                    <m:r>
                      <a:rPr kumimoji="1" lang="ko-KR" altLang="en-US" b="1" i="1">
                        <a:latin typeface="Cambria Math" panose="02040503050406030204" pitchFamily="18" charset="0"/>
                      </a:rPr>
                      <m:t> </m:t>
                    </m:r>
                    <m:r>
                      <a:rPr kumimoji="1" lang="ko-KR" altLang="en-US" b="1" i="1">
                        <a:latin typeface="Cambria Math" panose="02040503050406030204" pitchFamily="18" charset="0"/>
                      </a:rPr>
                      <m:t>으로부터</m:t>
                    </m:r>
                    <m:r>
                      <a:rPr kumimoji="1" lang="ko-KR" altLang="en-US" b="1" i="1">
                        <a:latin typeface="Cambria Math" panose="02040503050406030204" pitchFamily="18" charset="0"/>
                      </a:rPr>
                      <m:t> </m:t>
                    </m:r>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𝑮</m:t>
                        </m:r>
                        <m:r>
                          <a:rPr kumimoji="1" lang="en-US" altLang="ko-KR" b="1" i="1">
                            <a:latin typeface="Cambria Math" panose="02040503050406030204" pitchFamily="18" charset="0"/>
                          </a:rPr>
                          <m:t>′</m:t>
                        </m:r>
                      </m:e>
                      <m:sub>
                        <m:r>
                          <a:rPr kumimoji="1" lang="en-US" altLang="ko-KR" b="1" i="1">
                            <a:latin typeface="Cambria Math" panose="02040503050406030204" pitchFamily="18" charset="0"/>
                          </a:rPr>
                          <m:t>𝒌</m:t>
                        </m:r>
                      </m:sub>
                    </m:sSub>
                    <m:r>
                      <a:rPr kumimoji="1" lang="en-US" altLang="ko-KR">
                        <a:latin typeface="Cambria Math" panose="02040503050406030204" pitchFamily="18" charset="0"/>
                      </a:rPr>
                      <m:t> </m:t>
                    </m:r>
                    <m:r>
                      <a:rPr kumimoji="1" lang="ko-KR" altLang="en-US">
                        <a:latin typeface="Cambria Math" panose="02040503050406030204" pitchFamily="18" charset="0"/>
                      </a:rPr>
                      <m:t>를</m:t>
                    </m:r>
                    <m:r>
                      <a:rPr kumimoji="1" lang="ko-KR" altLang="en-US">
                        <a:latin typeface="Cambria Math" panose="02040503050406030204" pitchFamily="18" charset="0"/>
                      </a:rPr>
                      <m:t> </m:t>
                    </m:r>
                    <m:r>
                      <a:rPr kumimoji="1" lang="ko-KR" altLang="en-US">
                        <a:latin typeface="Cambria Math" panose="02040503050406030204" pitchFamily="18" charset="0"/>
                      </a:rPr>
                      <m:t>뽑아낸다</m:t>
                    </m:r>
                    <m:r>
                      <a:rPr kumimoji="1" lang="en-US" altLang="ko-KR">
                        <a:latin typeface="Cambria Math" panose="02040503050406030204" pitchFamily="18" charset="0"/>
                      </a:rPr>
                      <m:t>.</m:t>
                    </m:r>
                  </m:oMath>
                </a14:m>
                <a:r>
                  <a:rPr kumimoji="1" lang="ko-KR" altLang="en-US" dirty="0"/>
                  <a:t> 이때</a:t>
                </a:r>
                <a:r>
                  <a:rPr kumimoji="1" lang="en-US" altLang="ko-KR" dirty="0"/>
                  <a:t>,</a:t>
                </a:r>
                <a:r>
                  <a:rPr kumimoji="1" lang="ko-KR" altLang="en-US" dirty="0"/>
                  <a:t> </a:t>
                </a:r>
                <a14:m>
                  <m:oMath xmlns:m="http://schemas.openxmlformats.org/officeDocument/2006/math">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𝑮</m:t>
                        </m:r>
                        <m:r>
                          <a:rPr kumimoji="1" lang="en-US" altLang="ko-KR" b="1" i="1">
                            <a:latin typeface="Cambria Math" panose="02040503050406030204" pitchFamily="18" charset="0"/>
                          </a:rPr>
                          <m:t>′</m:t>
                        </m:r>
                      </m:e>
                      <m:sub>
                        <m:r>
                          <a:rPr kumimoji="1" lang="en-US" altLang="ko-KR" b="1" i="1">
                            <a:latin typeface="Cambria Math" panose="02040503050406030204" pitchFamily="18" charset="0"/>
                          </a:rPr>
                          <m:t>𝒌</m:t>
                        </m:r>
                      </m:sub>
                    </m:sSub>
                    <m:r>
                      <a:rPr kumimoji="1" lang="en-US" altLang="ko-KR">
                        <a:latin typeface="Cambria Math" panose="02040503050406030204" pitchFamily="18" charset="0"/>
                      </a:rPr>
                      <m:t> </m:t>
                    </m:r>
                    <m:r>
                      <a:rPr kumimoji="1" lang="ko-KR" altLang="en-US">
                        <a:latin typeface="Cambria Math" panose="02040503050406030204" pitchFamily="18" charset="0"/>
                      </a:rPr>
                      <m:t>는</m:t>
                    </m:r>
                    <m:r>
                      <a:rPr kumimoji="1" lang="ko-KR" altLang="en-US">
                        <a:latin typeface="Cambria Math" panose="02040503050406030204" pitchFamily="18" charset="0"/>
                      </a:rPr>
                      <m:t> </m:t>
                    </m:r>
                    <m:r>
                      <m:rPr>
                        <m:sty m:val="p"/>
                      </m:rPr>
                      <a:rPr kumimoji="1" lang="en-US" altLang="ko-KR">
                        <a:latin typeface="Cambria Math" panose="02040503050406030204" pitchFamily="18" charset="0"/>
                      </a:rPr>
                      <m:t>invertible</m:t>
                    </m:r>
                  </m:oMath>
                </a14:m>
                <a:endParaRPr kumimoji="1" lang="en-US" altLang="ko-KR" dirty="0"/>
              </a:p>
              <a:p>
                <a:pPr marL="257175" indent="-257175">
                  <a:buFont typeface="+mj-lt"/>
                  <a:buAutoNum type="arabicPeriod"/>
                </a:pPr>
                <a:endParaRPr kumimoji="1" lang="en-US" altLang="ko-KR" dirty="0"/>
              </a:p>
              <a:p>
                <a:pPr marL="257175" indent="-257175">
                  <a:buFont typeface="+mj-lt"/>
                  <a:buAutoNum type="arabicPeriod"/>
                </a:pPr>
                <a:r>
                  <a:rPr kumimoji="1" lang="ko-KR" altLang="en-US" dirty="0"/>
                  <a:t> </a:t>
                </a:r>
                <a14:m>
                  <m:oMath xmlns:m="http://schemas.openxmlformats.org/officeDocument/2006/math">
                    <m:r>
                      <a:rPr kumimoji="1" lang="en-US" altLang="ko-KR" b="1" i="1">
                        <a:latin typeface="Cambria Math" panose="02040503050406030204" pitchFamily="18" charset="0"/>
                      </a:rPr>
                      <m:t>𝒄</m:t>
                    </m:r>
                    <m:r>
                      <a:rPr kumimoji="1" lang="en-US" altLang="ko-KR" b="1" i="1">
                        <a:latin typeface="Cambria Math" panose="02040503050406030204" pitchFamily="18" charset="0"/>
                      </a:rPr>
                      <m:t>+</m:t>
                    </m:r>
                    <m:sSup>
                      <m:sSupPr>
                        <m:ctrlPr>
                          <a:rPr kumimoji="1" lang="en-US" altLang="ko-KR" b="1" i="1">
                            <a:latin typeface="Cambria Math" panose="02040503050406030204" pitchFamily="18" charset="0"/>
                          </a:rPr>
                        </m:ctrlPr>
                      </m:sSupPr>
                      <m:e>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𝒄</m:t>
                            </m:r>
                          </m:e>
                          <m:sub>
                            <m:r>
                              <a:rPr kumimoji="1" lang="en-US" altLang="ko-KR" b="1" i="1">
                                <a:latin typeface="Cambria Math" panose="02040503050406030204" pitchFamily="18" charset="0"/>
                              </a:rPr>
                              <m:t>𝒌</m:t>
                            </m:r>
                          </m:sub>
                        </m:sSub>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𝑮</m:t>
                            </m:r>
                            <m:r>
                              <a:rPr kumimoji="1" lang="en-US" altLang="ko-KR" b="1" i="1">
                                <a:latin typeface="Cambria Math" panose="02040503050406030204" pitchFamily="18" charset="0"/>
                              </a:rPr>
                              <m:t>′</m:t>
                            </m:r>
                          </m:e>
                          <m:sub>
                            <m:r>
                              <a:rPr kumimoji="1" lang="en-US" altLang="ko-KR" b="1" i="1">
                                <a:latin typeface="Cambria Math" panose="02040503050406030204" pitchFamily="18" charset="0"/>
                              </a:rPr>
                              <m:t>𝒌</m:t>
                            </m:r>
                          </m:sub>
                        </m:sSub>
                      </m:e>
                      <m:sup>
                        <m:r>
                          <a:rPr kumimoji="1" lang="en-US" altLang="ko-KR" b="1" i="1">
                            <a:latin typeface="Cambria Math" panose="02040503050406030204" pitchFamily="18" charset="0"/>
                          </a:rPr>
                          <m:t>−</m:t>
                        </m:r>
                        <m:r>
                          <a:rPr kumimoji="1" lang="en-US" altLang="ko-KR" b="1" i="1">
                            <a:latin typeface="Cambria Math" panose="02040503050406030204" pitchFamily="18" charset="0"/>
                          </a:rPr>
                          <m:t>𝟏</m:t>
                        </m:r>
                      </m:sup>
                    </m:sSup>
                    <m:r>
                      <a:rPr kumimoji="1" lang="en-US" altLang="ko-KR" b="1" i="1">
                        <a:latin typeface="Cambria Math" panose="02040503050406030204" pitchFamily="18" charset="0"/>
                      </a:rPr>
                      <m:t>𝑮</m:t>
                    </m:r>
                  </m:oMath>
                </a14:m>
                <a:r>
                  <a:rPr kumimoji="1" lang="en-US" altLang="ko-KR" dirty="0"/>
                  <a:t> </a:t>
                </a:r>
                <a:r>
                  <a:rPr kumimoji="1" lang="ko-KR" altLang="en-US" dirty="0"/>
                  <a:t>의 </a:t>
                </a:r>
                <a:r>
                  <a:rPr kumimoji="1" lang="en-US" altLang="ko-KR" dirty="0"/>
                  <a:t>weight</a:t>
                </a:r>
                <a:r>
                  <a:rPr kumimoji="1" lang="ko-KR" altLang="en-US" dirty="0"/>
                  <a:t>가 </a:t>
                </a:r>
                <a:r>
                  <a:rPr kumimoji="1" lang="en-US" altLang="ko-KR" dirty="0"/>
                  <a:t>t </a:t>
                </a:r>
                <a:r>
                  <a:rPr kumimoji="1" lang="ko-KR" altLang="en-US" dirty="0"/>
                  <a:t>와 같거나 더</a:t>
                </a:r>
                <a:r>
                  <a:rPr kumimoji="1" lang="en-US" altLang="ko-KR" dirty="0"/>
                  <a:t> </a:t>
                </a:r>
                <a:r>
                  <a:rPr kumimoji="1" lang="ko-KR" altLang="en-US" dirty="0"/>
                  <a:t>적은지 확인한다</a:t>
                </a:r>
                <a:r>
                  <a:rPr kumimoji="1" lang="en-US" altLang="ko-KR" dirty="0"/>
                  <a:t>. </a:t>
                </a:r>
                <a:r>
                  <a:rPr kumimoji="1" lang="ko-KR" altLang="en-US" dirty="0"/>
                  <a:t>그렇지 않으면 </a:t>
                </a:r>
                <a:r>
                  <a:rPr kumimoji="1" lang="en-US" altLang="ko-KR" dirty="0"/>
                  <a:t>1</a:t>
                </a:r>
                <a:r>
                  <a:rPr kumimoji="1" lang="ko-KR" altLang="en-US" dirty="0"/>
                  <a:t>단계 </a:t>
                </a:r>
                <a:r>
                  <a:rPr kumimoji="1" lang="ko-KR" altLang="en-US" dirty="0" err="1"/>
                  <a:t>부터</a:t>
                </a:r>
                <a:r>
                  <a:rPr kumimoji="1" lang="ko-KR" altLang="en-US" dirty="0"/>
                  <a:t> 다시 반복</a:t>
                </a:r>
                <a:endParaRPr kumimoji="1" lang="en-US" altLang="ko-KR" dirty="0"/>
              </a:p>
              <a:p>
                <a:pPr marL="257175" indent="-257175">
                  <a:buFont typeface="+mj-lt"/>
                  <a:buAutoNum type="arabicPeriod"/>
                </a:pPr>
                <a:endParaRPr kumimoji="1" lang="en-US" altLang="ko-KR" dirty="0"/>
              </a:p>
              <a:p>
                <a:pPr marL="257175" indent="-257175">
                  <a:buFont typeface="+mj-lt"/>
                  <a:buAutoNum type="arabicPeriod"/>
                </a:pPr>
                <a:r>
                  <a:rPr kumimoji="1" lang="ko-KR" altLang="en-US" dirty="0"/>
                  <a:t>앞의 조건이 만족한다면 </a:t>
                </a:r>
                <a:r>
                  <a:rPr kumimoji="1" lang="ko-KR" altLang="en-US" dirty="0" err="1"/>
                  <a:t>원본메세지</a:t>
                </a:r>
                <a:r>
                  <a:rPr kumimoji="1" lang="ko-KR" altLang="en-US" dirty="0"/>
                  <a:t> </a:t>
                </a:r>
                <a:r>
                  <a:rPr kumimoji="1" lang="en-US" altLang="ko-KR" b="1" i="1" dirty="0"/>
                  <a:t>m</a:t>
                </a:r>
                <a:r>
                  <a:rPr kumimoji="1" lang="en-US" altLang="ko-KR" dirty="0"/>
                  <a:t> = </a:t>
                </a:r>
                <a14:m>
                  <m:oMath xmlns:m="http://schemas.openxmlformats.org/officeDocument/2006/math">
                    <m:sSup>
                      <m:sSupPr>
                        <m:ctrlPr>
                          <a:rPr kumimoji="1" lang="en-US" altLang="ko-KR" b="1" i="1">
                            <a:latin typeface="Cambria Math" panose="02040503050406030204" pitchFamily="18" charset="0"/>
                          </a:rPr>
                        </m:ctrlPr>
                      </m:sSupPr>
                      <m:e>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𝒄</m:t>
                            </m:r>
                          </m:e>
                          <m:sub>
                            <m:r>
                              <a:rPr kumimoji="1" lang="en-US" altLang="ko-KR" b="1" i="1">
                                <a:latin typeface="Cambria Math" panose="02040503050406030204" pitchFamily="18" charset="0"/>
                              </a:rPr>
                              <m:t>𝒌</m:t>
                            </m:r>
                          </m:sub>
                        </m:sSub>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𝑮</m:t>
                            </m:r>
                            <m:r>
                              <a:rPr kumimoji="1" lang="en-US" altLang="ko-KR" b="1" i="1">
                                <a:latin typeface="Cambria Math" panose="02040503050406030204" pitchFamily="18" charset="0"/>
                              </a:rPr>
                              <m:t>′</m:t>
                            </m:r>
                          </m:e>
                          <m:sub>
                            <m:r>
                              <a:rPr kumimoji="1" lang="en-US" altLang="ko-KR" b="1" i="1">
                                <a:latin typeface="Cambria Math" panose="02040503050406030204" pitchFamily="18" charset="0"/>
                              </a:rPr>
                              <m:t>𝒌</m:t>
                            </m:r>
                          </m:sub>
                        </m:sSub>
                      </m:e>
                      <m:sup>
                        <m:r>
                          <a:rPr kumimoji="1" lang="en-US" altLang="ko-KR" b="1" i="1">
                            <a:latin typeface="Cambria Math" panose="02040503050406030204" pitchFamily="18" charset="0"/>
                          </a:rPr>
                          <m:t>−</m:t>
                        </m:r>
                        <m:r>
                          <a:rPr kumimoji="1" lang="en-US" altLang="ko-KR" b="1" i="1">
                            <a:latin typeface="Cambria Math" panose="02040503050406030204" pitchFamily="18" charset="0"/>
                          </a:rPr>
                          <m:t>𝟏</m:t>
                        </m:r>
                      </m:sup>
                    </m:sSup>
                  </m:oMath>
                </a14:m>
                <a:r>
                  <a:rPr kumimoji="1" lang="en-US" altLang="ko-KR" dirty="0"/>
                  <a:t> </a:t>
                </a:r>
                <a:r>
                  <a:rPr kumimoji="1" lang="ko-KR" altLang="en-US" dirty="0"/>
                  <a:t>로 복구가 가능하다</a:t>
                </a:r>
                <a:r>
                  <a:rPr kumimoji="1" lang="en-US" altLang="ko-KR" dirty="0"/>
                  <a:t>.</a:t>
                </a:r>
              </a:p>
            </p:txBody>
          </p:sp>
        </mc:Choice>
        <mc:Fallback xmlns="">
          <p:sp>
            <p:nvSpPr>
              <p:cNvPr id="3" name="TextBox 2">
                <a:extLst>
                  <a:ext uri="{FF2B5EF4-FFF2-40B4-BE49-F238E27FC236}">
                    <a16:creationId xmlns:a16="http://schemas.microsoft.com/office/drawing/2014/main" id="{D313AA25-D556-CD46-80E1-597F31251095}"/>
                  </a:ext>
                </a:extLst>
              </p:cNvPr>
              <p:cNvSpPr txBox="1">
                <a:spLocks noRot="1" noChangeAspect="1" noMove="1" noResize="1" noEditPoints="1" noAdjustHandles="1" noChangeArrowheads="1" noChangeShapeType="1" noTextEdit="1"/>
              </p:cNvSpPr>
              <p:nvPr/>
            </p:nvSpPr>
            <p:spPr>
              <a:xfrm>
                <a:off x="477078" y="998882"/>
                <a:ext cx="8192329" cy="3185039"/>
              </a:xfrm>
              <a:prstGeom prst="rect">
                <a:avLst/>
              </a:prstGeom>
              <a:blipFill>
                <a:blip r:embed="rId2"/>
                <a:stretch>
                  <a:fillRect l="-74" t="-575" b="-114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2020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187" name="Google Shape;187;p33"/>
          <p:cNvSpPr txBox="1">
            <a:spLocks noGrp="1"/>
          </p:cNvSpPr>
          <p:nvPr>
            <p:ph type="body" idx="1"/>
          </p:nvPr>
        </p:nvSpPr>
        <p:spPr>
          <a:xfrm>
            <a:off x="308375" y="864400"/>
            <a:ext cx="8527200" cy="40971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ko" sz="2000"/>
              <a:t>해밍 코드</a:t>
            </a:r>
            <a:endParaRPr sz="2000"/>
          </a:p>
          <a:p>
            <a:pPr marL="457200" lvl="0" indent="-342900" algn="l" rtl="0">
              <a:lnSpc>
                <a:spcPct val="115000"/>
              </a:lnSpc>
              <a:spcBef>
                <a:spcPts val="800"/>
              </a:spcBef>
              <a:spcAft>
                <a:spcPts val="0"/>
              </a:spcAft>
              <a:buSzPts val="1800"/>
              <a:buChar char="•"/>
            </a:pPr>
            <a:r>
              <a:rPr lang="ko" sz="1800"/>
              <a:t>오류 탐지 기능을 추가한 송신 코드</a:t>
            </a:r>
            <a:br>
              <a:rPr lang="ko" sz="1800"/>
            </a:br>
            <a:endParaRPr sz="1800"/>
          </a:p>
          <a:p>
            <a:pPr marL="0" lvl="0" indent="0" algn="l" rtl="0">
              <a:lnSpc>
                <a:spcPct val="115000"/>
              </a:lnSpc>
              <a:spcBef>
                <a:spcPts val="800"/>
              </a:spcBef>
              <a:spcAft>
                <a:spcPts val="0"/>
              </a:spcAft>
              <a:buNone/>
            </a:pPr>
            <a:r>
              <a:rPr lang="ko" sz="2000"/>
              <a:t>패리티 비트</a:t>
            </a:r>
            <a:endParaRPr sz="2000"/>
          </a:p>
          <a:p>
            <a:pPr marL="457200" lvl="0" indent="-342900" algn="l" rtl="0">
              <a:lnSpc>
                <a:spcPct val="115000"/>
              </a:lnSpc>
              <a:spcBef>
                <a:spcPts val="800"/>
              </a:spcBef>
              <a:spcAft>
                <a:spcPts val="0"/>
              </a:spcAft>
              <a:buSzPts val="1800"/>
              <a:buChar char="•"/>
            </a:pPr>
            <a:r>
              <a:rPr lang="ko" sz="1800"/>
              <a:t>정보 전달 과정에서 오류 발생 여부 확인을 위해 추가되는 비트</a:t>
            </a:r>
            <a:br>
              <a:rPr lang="ko" sz="1800"/>
            </a:br>
            <a:endParaRPr sz="1800"/>
          </a:p>
          <a:p>
            <a:pPr marL="0" lvl="0" indent="0" algn="l" rtl="0">
              <a:lnSpc>
                <a:spcPct val="115000"/>
              </a:lnSpc>
              <a:spcBef>
                <a:spcPts val="800"/>
              </a:spcBef>
              <a:spcAft>
                <a:spcPts val="0"/>
              </a:spcAft>
              <a:buNone/>
            </a:pPr>
            <a:r>
              <a:rPr lang="ko" sz="2000"/>
              <a:t>패리티 비트 공식</a:t>
            </a:r>
            <a:endParaRPr sz="2000"/>
          </a:p>
          <a:p>
            <a:pPr marL="457200" lvl="0" indent="-342900" algn="l" rtl="0">
              <a:lnSpc>
                <a:spcPct val="115000"/>
              </a:lnSpc>
              <a:spcBef>
                <a:spcPts val="800"/>
              </a:spcBef>
              <a:spcAft>
                <a:spcPts val="0"/>
              </a:spcAft>
              <a:buSzPts val="1800"/>
              <a:buChar char="•"/>
            </a:pPr>
            <a:r>
              <a:rPr lang="ko" sz="1800"/>
              <a:t>d: 데이터 비트 수</a:t>
            </a:r>
            <a:endParaRPr sz="1800"/>
          </a:p>
          <a:p>
            <a:pPr marL="457200" lvl="0" indent="-342900" algn="l" rtl="0">
              <a:lnSpc>
                <a:spcPct val="115000"/>
              </a:lnSpc>
              <a:spcBef>
                <a:spcPts val="0"/>
              </a:spcBef>
              <a:spcAft>
                <a:spcPts val="0"/>
              </a:spcAft>
              <a:buSzPts val="1800"/>
              <a:buChar char="•"/>
            </a:pPr>
            <a:r>
              <a:rPr lang="ko" sz="1800"/>
              <a:t>p: 패리티 비트</a:t>
            </a:r>
            <a:endParaRPr sz="1800"/>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pic>
        <p:nvPicPr>
          <p:cNvPr id="188" name="Google Shape;188;p33"/>
          <p:cNvPicPr preferRelativeResize="0"/>
          <p:nvPr/>
        </p:nvPicPr>
        <p:blipFill>
          <a:blip r:embed="rId3">
            <a:alphaModFix/>
          </a:blip>
          <a:stretch>
            <a:fillRect/>
          </a:stretch>
        </p:blipFill>
        <p:spPr>
          <a:xfrm>
            <a:off x="3087775" y="3834750"/>
            <a:ext cx="2483400" cy="70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50" dirty="0"/>
              <a:t>Information Set Decoding</a:t>
            </a:r>
            <a:r>
              <a:rPr lang="ko-KR" altLang="en-US" sz="2250" dirty="0"/>
              <a:t> </a:t>
            </a:r>
            <a:r>
              <a:rPr lang="en-US" altLang="ko-KR" sz="2250" dirty="0"/>
              <a:t>Example</a:t>
            </a:r>
            <a:endParaRPr lang="ko-KR" altLang="en-US" sz="225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13AA25-D556-CD46-80E1-597F31251095}"/>
                  </a:ext>
                </a:extLst>
              </p:cNvPr>
              <p:cNvSpPr txBox="1"/>
              <p:nvPr/>
            </p:nvSpPr>
            <p:spPr>
              <a:xfrm>
                <a:off x="308940" y="939953"/>
                <a:ext cx="8192329" cy="738664"/>
              </a:xfrm>
              <a:prstGeom prst="rect">
                <a:avLst/>
              </a:prstGeom>
              <a:noFill/>
            </p:spPr>
            <p:txBody>
              <a:bodyPr wrap="square" rtlCol="0">
                <a:spAutoFit/>
              </a:bodyPr>
              <a:lstStyle/>
              <a:p>
                <a:pPr marL="257175" indent="-257175">
                  <a:buFont typeface="+mj-lt"/>
                  <a:buAutoNum type="arabicPeriod"/>
                </a:pPr>
                <a:r>
                  <a:rPr kumimoji="1" lang="en-US" altLang="ko-KR"/>
                  <a:t>n </a:t>
                </a:r>
                <a:r>
                  <a:rPr kumimoji="1" lang="en-US" altLang="ko-KR" dirty="0"/>
                  <a:t>– bit </a:t>
                </a:r>
                <a:r>
                  <a:rPr kumimoji="1" lang="ko-KR" altLang="en-US" dirty="0"/>
                  <a:t>의 길이 암호문 </a:t>
                </a:r>
                <a:r>
                  <a:rPr kumimoji="1" lang="en-US" altLang="ko-KR" b="1" i="1" dirty="0"/>
                  <a:t>c</a:t>
                </a:r>
                <a:r>
                  <a:rPr kumimoji="1" lang="ko-KR" altLang="en-US" b="1" i="1" dirty="0"/>
                  <a:t> </a:t>
                </a:r>
                <a:r>
                  <a:rPr kumimoji="1" lang="ko-KR" altLang="en-US" dirty="0"/>
                  <a:t>에서 </a:t>
                </a:r>
                <a:r>
                  <a:rPr kumimoji="1" lang="en-US" altLang="ko-KR" dirty="0"/>
                  <a:t>k – bit </a:t>
                </a:r>
                <a:r>
                  <a:rPr kumimoji="1" lang="ko-KR" altLang="en-US" dirty="0"/>
                  <a:t>의 벡터 </a:t>
                </a:r>
                <a14:m>
                  <m:oMath xmlns:m="http://schemas.openxmlformats.org/officeDocument/2006/math">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rPr>
                          <m:t>𝒄</m:t>
                        </m:r>
                      </m:e>
                      <m:sub>
                        <m:r>
                          <a:rPr kumimoji="1" lang="en-US" altLang="ko-KR" b="1" i="1">
                            <a:latin typeface="Cambria Math" panose="02040503050406030204" pitchFamily="18" charset="0"/>
                          </a:rPr>
                          <m:t>𝒌</m:t>
                        </m:r>
                      </m:sub>
                    </m:sSub>
                  </m:oMath>
                </a14:m>
                <a:r>
                  <a:rPr kumimoji="1" lang="ko-KR" altLang="en-US" b="1" i="1" dirty="0"/>
                  <a:t> </a:t>
                </a:r>
                <a:r>
                  <a:rPr kumimoji="1" lang="ko-KR" altLang="en-US" dirty="0" err="1"/>
                  <a:t>를</a:t>
                </a:r>
                <a:r>
                  <a:rPr kumimoji="1" lang="ko-KR" altLang="en-US" dirty="0"/>
                  <a:t> </a:t>
                </a:r>
                <a:r>
                  <a:rPr kumimoji="1" lang="ko-KR" altLang="en-US" dirty="0" err="1"/>
                  <a:t>랜덤하게</a:t>
                </a:r>
                <a:r>
                  <a:rPr kumimoji="1" lang="ko-KR" altLang="en-US" dirty="0"/>
                  <a:t> 선택</a:t>
                </a:r>
                <a:endParaRPr kumimoji="1" lang="en-US" altLang="ko-KR" dirty="0"/>
              </a:p>
              <a:p>
                <a:pPr marL="557213" lvl="1" indent="-214313">
                  <a:buFont typeface="Wingdings" pitchFamily="2" charset="2"/>
                  <a:buChar char="à"/>
                </a:pPr>
                <a:r>
                  <a:rPr kumimoji="1" lang="ko-KR" altLang="en-US" dirty="0"/>
                  <a:t>오류 위치를 모르는 상태에서 자신이 선택한 </a:t>
                </a:r>
                <a:r>
                  <a:rPr kumimoji="1" lang="en-US" altLang="ko-KR" dirty="0"/>
                  <a:t>k</a:t>
                </a:r>
                <a:r>
                  <a:rPr kumimoji="1" lang="ko-KR" altLang="en-US" dirty="0"/>
                  <a:t> </a:t>
                </a:r>
                <a:r>
                  <a:rPr kumimoji="1" lang="en-US" altLang="ko-KR" dirty="0"/>
                  <a:t>–</a:t>
                </a:r>
                <a:r>
                  <a:rPr kumimoji="1" lang="ko-KR" altLang="en-US" dirty="0"/>
                  <a:t> </a:t>
                </a:r>
                <a:r>
                  <a:rPr kumimoji="1" lang="en-US" altLang="ko-KR" dirty="0"/>
                  <a:t>bit </a:t>
                </a:r>
                <a:r>
                  <a:rPr kumimoji="1" lang="ko-KR" altLang="en-US" dirty="0"/>
                  <a:t>벡터에 오류가 포함되지 않아야 함</a:t>
                </a:r>
                <a:endParaRPr kumimoji="1" lang="en-US" altLang="ko-KR" dirty="0"/>
              </a:p>
              <a:p>
                <a:pPr marL="257175" indent="-257175">
                  <a:buFont typeface="+mj-lt"/>
                  <a:buAutoNum type="arabicPeriod"/>
                </a:pPr>
                <a:endParaRPr kumimoji="1" lang="en-US" altLang="ko-KR" dirty="0"/>
              </a:p>
            </p:txBody>
          </p:sp>
        </mc:Choice>
        <mc:Fallback xmlns="">
          <p:sp>
            <p:nvSpPr>
              <p:cNvPr id="3" name="TextBox 2">
                <a:extLst>
                  <a:ext uri="{FF2B5EF4-FFF2-40B4-BE49-F238E27FC236}">
                    <a16:creationId xmlns:a16="http://schemas.microsoft.com/office/drawing/2014/main" id="{D313AA25-D556-CD46-80E1-597F31251095}"/>
                  </a:ext>
                </a:extLst>
              </p:cNvPr>
              <p:cNvSpPr txBox="1">
                <a:spLocks noRot="1" noChangeAspect="1" noMove="1" noResize="1" noEditPoints="1" noAdjustHandles="1" noChangeArrowheads="1" noChangeShapeType="1" noTextEdit="1"/>
              </p:cNvSpPr>
              <p:nvPr/>
            </p:nvSpPr>
            <p:spPr>
              <a:xfrm>
                <a:off x="308940" y="939953"/>
                <a:ext cx="8192329" cy="738664"/>
              </a:xfrm>
              <a:prstGeom prst="rect">
                <a:avLst/>
              </a:prstGeom>
              <a:blipFill>
                <a:blip r:embed="rId2"/>
                <a:stretch>
                  <a:fillRect l="-149" t="-2479"/>
                </a:stretch>
              </a:blipFill>
            </p:spPr>
            <p:txBody>
              <a:bodyPr/>
              <a:lstStyle/>
              <a:p>
                <a:r>
                  <a:rPr lang="ko-KR" altLang="en-US">
                    <a:noFill/>
                  </a:rPr>
                  <a:t> </a:t>
                </a:r>
              </a:p>
            </p:txBody>
          </p:sp>
        </mc:Fallback>
      </mc:AlternateContent>
      <p:pic>
        <p:nvPicPr>
          <p:cNvPr id="4" name="Picture 2">
            <a:extLst>
              <a:ext uri="{FF2B5EF4-FFF2-40B4-BE49-F238E27FC236}">
                <a16:creationId xmlns:a16="http://schemas.microsoft.com/office/drawing/2014/main" id="{568FF7CF-5D25-014B-801F-44CBE6B92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63" y="1778885"/>
            <a:ext cx="4199223" cy="94376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527B2F2-ADE6-1342-A9B4-164E7927FCD8}"/>
              </a:ext>
            </a:extLst>
          </p:cNvPr>
          <p:cNvPicPr>
            <a:picLocks noChangeAspect="1"/>
          </p:cNvPicPr>
          <p:nvPr/>
        </p:nvPicPr>
        <p:blipFill>
          <a:blip r:embed="rId4"/>
          <a:stretch>
            <a:fillRect/>
          </a:stretch>
        </p:blipFill>
        <p:spPr>
          <a:xfrm>
            <a:off x="3149792" y="1686340"/>
            <a:ext cx="1076035" cy="276999"/>
          </a:xfrm>
          <a:prstGeom prst="rect">
            <a:avLst/>
          </a:prstGeom>
        </p:spPr>
      </p:pic>
      <p:pic>
        <p:nvPicPr>
          <p:cNvPr id="7" name="그림 6">
            <a:extLst>
              <a:ext uri="{FF2B5EF4-FFF2-40B4-BE49-F238E27FC236}">
                <a16:creationId xmlns:a16="http://schemas.microsoft.com/office/drawing/2014/main" id="{F3CC82C8-0D65-1240-9875-D91CBF77D859}"/>
              </a:ext>
            </a:extLst>
          </p:cNvPr>
          <p:cNvPicPr>
            <a:picLocks noChangeAspect="1"/>
          </p:cNvPicPr>
          <p:nvPr/>
        </p:nvPicPr>
        <p:blipFill>
          <a:blip r:embed="rId5"/>
          <a:stretch>
            <a:fillRect/>
          </a:stretch>
        </p:blipFill>
        <p:spPr>
          <a:xfrm>
            <a:off x="3129209" y="2553543"/>
            <a:ext cx="1563660" cy="1954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949E24-CA6E-E147-9920-5307D6476F00}"/>
                  </a:ext>
                </a:extLst>
              </p:cNvPr>
              <p:cNvSpPr txBox="1"/>
              <p:nvPr/>
            </p:nvSpPr>
            <p:spPr>
              <a:xfrm>
                <a:off x="5271036" y="2071246"/>
                <a:ext cx="1582741" cy="307777"/>
              </a:xfrm>
              <a:prstGeom prst="rect">
                <a:avLst/>
              </a:prstGeom>
              <a:noFill/>
            </p:spPr>
            <p:txBody>
              <a:bodyPr wrap="none" rtlCol="0">
                <a:spAutoFit/>
              </a:bodyPr>
              <a:lstStyle/>
              <a:p>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𝑐</m:t>
                        </m:r>
                      </m:e>
                      <m:sub>
                        <m:r>
                          <a:rPr kumimoji="1" lang="en-US" altLang="ko-KR" i="1">
                            <a:latin typeface="Cambria Math" panose="02040503050406030204" pitchFamily="18" charset="0"/>
                          </a:rPr>
                          <m:t>𝑘</m:t>
                        </m:r>
                      </m:sub>
                    </m:sSub>
                  </m:oMath>
                </a14:m>
                <a:r>
                  <a:rPr kumimoji="1" lang="en-US" altLang="ko-KR" dirty="0"/>
                  <a:t> = 0 1 1 1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𝐺</m:t>
                        </m:r>
                        <m:r>
                          <a:rPr kumimoji="1" lang="en-US" altLang="ko-KR" i="1">
                            <a:latin typeface="Cambria Math" panose="02040503050406030204" pitchFamily="18" charset="0"/>
                          </a:rPr>
                          <m:t>′</m:t>
                        </m:r>
                      </m:e>
                      <m:sub>
                        <m:r>
                          <a:rPr kumimoji="1" lang="en-US" altLang="ko-KR" i="1">
                            <a:latin typeface="Cambria Math" panose="02040503050406030204" pitchFamily="18" charset="0"/>
                          </a:rPr>
                          <m:t>𝑘</m:t>
                        </m:r>
                      </m:sub>
                    </m:sSub>
                    <m:r>
                      <a:rPr kumimoji="1" lang="en-US" altLang="ko-KR" i="1">
                        <a:latin typeface="Cambria Math" panose="02040503050406030204" pitchFamily="18" charset="0"/>
                      </a:rPr>
                      <m:t> </m:t>
                    </m:r>
                    <m:r>
                      <a:rPr kumimoji="1" lang="en-US" altLang="ko-KR">
                        <a:latin typeface="Cambria Math" panose="02040503050406030204" pitchFamily="18" charset="0"/>
                      </a:rPr>
                      <m:t>=</m:t>
                    </m:r>
                  </m:oMath>
                </a14:m>
                <a:endParaRPr kumimoji="1" lang="ko-KR" altLang="en-US" dirty="0"/>
              </a:p>
            </p:txBody>
          </p:sp>
        </mc:Choice>
        <mc:Fallback xmlns="">
          <p:sp>
            <p:nvSpPr>
              <p:cNvPr id="8" name="TextBox 7">
                <a:extLst>
                  <a:ext uri="{FF2B5EF4-FFF2-40B4-BE49-F238E27FC236}">
                    <a16:creationId xmlns:a16="http://schemas.microsoft.com/office/drawing/2014/main" id="{EF949E24-CA6E-E147-9920-5307D6476F00}"/>
                  </a:ext>
                </a:extLst>
              </p:cNvPr>
              <p:cNvSpPr txBox="1">
                <a:spLocks noRot="1" noChangeAspect="1" noMove="1" noResize="1" noEditPoints="1" noAdjustHandles="1" noChangeArrowheads="1" noChangeShapeType="1" noTextEdit="1"/>
              </p:cNvSpPr>
              <p:nvPr/>
            </p:nvSpPr>
            <p:spPr>
              <a:xfrm>
                <a:off x="5271036" y="2071246"/>
                <a:ext cx="1582741" cy="307777"/>
              </a:xfrm>
              <a:prstGeom prst="rect">
                <a:avLst/>
              </a:prstGeom>
              <a:blipFill>
                <a:blip r:embed="rId6"/>
                <a:stretch>
                  <a:fillRect t="-4000" b="-200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5CCBB019-76A3-B743-B2E9-143D37D066BC}"/>
              </a:ext>
            </a:extLst>
          </p:cNvPr>
          <p:cNvSpPr txBox="1"/>
          <p:nvPr/>
        </p:nvSpPr>
        <p:spPr>
          <a:xfrm>
            <a:off x="7372302" y="1778885"/>
            <a:ext cx="731290" cy="954107"/>
          </a:xfrm>
          <a:prstGeom prst="rect">
            <a:avLst/>
          </a:prstGeom>
          <a:noFill/>
        </p:spPr>
        <p:txBody>
          <a:bodyPr wrap="none" rtlCol="0">
            <a:spAutoFit/>
          </a:bodyPr>
          <a:lstStyle/>
          <a:p>
            <a:r>
              <a:rPr kumimoji="1" lang="en-US" altLang="ko-KR" dirty="0"/>
              <a:t>1 1 1 0</a:t>
            </a:r>
          </a:p>
          <a:p>
            <a:r>
              <a:rPr kumimoji="1" lang="en-US" altLang="ko-KR" dirty="0"/>
              <a:t>1 1 0 0</a:t>
            </a:r>
          </a:p>
          <a:p>
            <a:r>
              <a:rPr kumimoji="1" lang="en-US" altLang="ko-KR" dirty="0"/>
              <a:t>1 0 0 0</a:t>
            </a:r>
          </a:p>
          <a:p>
            <a:r>
              <a:rPr kumimoji="1" lang="en-US" altLang="ko-KR" dirty="0"/>
              <a:t>0 1 0 1</a:t>
            </a:r>
            <a:endParaRPr kumimoji="1" lang="ko-KR" altLang="en-US" dirty="0"/>
          </a:p>
        </p:txBody>
      </p:sp>
      <p:cxnSp>
        <p:nvCxnSpPr>
          <p:cNvPr id="11" name="직선 연결선[R] 10">
            <a:extLst>
              <a:ext uri="{FF2B5EF4-FFF2-40B4-BE49-F238E27FC236}">
                <a16:creationId xmlns:a16="http://schemas.microsoft.com/office/drawing/2014/main" id="{911CC239-8322-884B-B12B-693A748A48EB}"/>
              </a:ext>
            </a:extLst>
          </p:cNvPr>
          <p:cNvCxnSpPr/>
          <p:nvPr/>
        </p:nvCxnSpPr>
        <p:spPr>
          <a:xfrm>
            <a:off x="1654868" y="2786272"/>
            <a:ext cx="4994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F0735E01-3A56-864B-8B9E-22EA78CB99E5}"/>
              </a:ext>
            </a:extLst>
          </p:cNvPr>
          <p:cNvCxnSpPr>
            <a:cxnSpLocks/>
          </p:cNvCxnSpPr>
          <p:nvPr/>
        </p:nvCxnSpPr>
        <p:spPr>
          <a:xfrm>
            <a:off x="2515845" y="2784619"/>
            <a:ext cx="1602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7E2B97BD-DFD8-9741-8C1A-9695EA198CA6}"/>
              </a:ext>
            </a:extLst>
          </p:cNvPr>
          <p:cNvCxnSpPr/>
          <p:nvPr/>
        </p:nvCxnSpPr>
        <p:spPr>
          <a:xfrm>
            <a:off x="3503546" y="2763909"/>
            <a:ext cx="4994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C5435ECA-9418-8142-ADF4-5AFD25092C7D}"/>
              </a:ext>
            </a:extLst>
          </p:cNvPr>
          <p:cNvCxnSpPr>
            <a:cxnSpLocks/>
          </p:cNvCxnSpPr>
          <p:nvPr/>
        </p:nvCxnSpPr>
        <p:spPr>
          <a:xfrm>
            <a:off x="4362038" y="2756455"/>
            <a:ext cx="1602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57ABF3D9-080B-FD44-A973-4BE5AE4CCF55}"/>
                  </a:ext>
                </a:extLst>
              </p:cNvPr>
              <p:cNvSpPr/>
              <p:nvPr/>
            </p:nvSpPr>
            <p:spPr>
              <a:xfrm>
                <a:off x="366372" y="3929588"/>
                <a:ext cx="1299254" cy="3380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rPr>
                        <m:t>𝑐</m:t>
                      </m:r>
                      <m:r>
                        <a:rPr kumimoji="1" lang="en-US" altLang="ko-KR" i="1">
                          <a:latin typeface="Cambria Math" panose="02040503050406030204" pitchFamily="18" charset="0"/>
                        </a:rPr>
                        <m:t>+</m:t>
                      </m:r>
                      <m:sSup>
                        <m:sSupPr>
                          <m:ctrlPr>
                            <a:rPr kumimoji="1" lang="en-US" altLang="ko-KR" i="1">
                              <a:latin typeface="Cambria Math" panose="02040503050406030204" pitchFamily="18" charset="0"/>
                            </a:rPr>
                          </m:ctrlPr>
                        </m:sSup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𝑐</m:t>
                              </m:r>
                            </m:e>
                            <m:sub>
                              <m:r>
                                <a:rPr kumimoji="1" lang="en-US" altLang="ko-KR" i="1">
                                  <a:latin typeface="Cambria Math" panose="02040503050406030204" pitchFamily="18" charset="0"/>
                                </a:rPr>
                                <m:t>𝑘</m:t>
                              </m:r>
                            </m:sub>
                          </m:sSub>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𝐺</m:t>
                              </m:r>
                              <m:r>
                                <a:rPr kumimoji="1" lang="en-US" altLang="ko-KR" i="1">
                                  <a:latin typeface="Cambria Math" panose="02040503050406030204" pitchFamily="18" charset="0"/>
                                </a:rPr>
                                <m:t>′</m:t>
                              </m:r>
                            </m:e>
                            <m:sub>
                              <m:r>
                                <a:rPr kumimoji="1" lang="en-US" altLang="ko-KR" i="1">
                                  <a:latin typeface="Cambria Math" panose="02040503050406030204" pitchFamily="18" charset="0"/>
                                </a:rPr>
                                <m:t>𝑘</m:t>
                              </m:r>
                            </m:sub>
                          </m:sSub>
                        </m:e>
                        <m:sup>
                          <m:r>
                            <a:rPr kumimoji="1" lang="en-US" altLang="ko-KR" i="1">
                              <a:latin typeface="Cambria Math" panose="02040503050406030204" pitchFamily="18" charset="0"/>
                            </a:rPr>
                            <m:t>−1</m:t>
                          </m:r>
                        </m:sup>
                      </m:sSup>
                      <m:r>
                        <a:rPr kumimoji="1" lang="en-US" altLang="ko-KR" i="1">
                          <a:latin typeface="Cambria Math" panose="02040503050406030204" pitchFamily="18" charset="0"/>
                        </a:rPr>
                        <m:t>𝐺</m:t>
                      </m:r>
                    </m:oMath>
                  </m:oMathPara>
                </a14:m>
                <a:endParaRPr lang="ko-KR" altLang="en-US" dirty="0"/>
              </a:p>
            </p:txBody>
          </p:sp>
        </mc:Choice>
        <mc:Fallback xmlns="">
          <p:sp>
            <p:nvSpPr>
              <p:cNvPr id="19" name="직사각형 18">
                <a:extLst>
                  <a:ext uri="{FF2B5EF4-FFF2-40B4-BE49-F238E27FC236}">
                    <a16:creationId xmlns:a16="http://schemas.microsoft.com/office/drawing/2014/main" id="{57ABF3D9-080B-FD44-A973-4BE5AE4CCF55}"/>
                  </a:ext>
                </a:extLst>
              </p:cNvPr>
              <p:cNvSpPr>
                <a:spLocks noRot="1" noChangeAspect="1" noMove="1" noResize="1" noEditPoints="1" noAdjustHandles="1" noChangeArrowheads="1" noChangeShapeType="1" noTextEdit="1"/>
              </p:cNvSpPr>
              <p:nvPr/>
            </p:nvSpPr>
            <p:spPr>
              <a:xfrm>
                <a:off x="366372" y="3929588"/>
                <a:ext cx="1299254" cy="338041"/>
              </a:xfrm>
              <a:prstGeom prst="rect">
                <a:avLst/>
              </a:prstGeom>
              <a:blipFill>
                <a:blip r:embed="rId7"/>
                <a:stretch>
                  <a:fillRect/>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D0750EAA-3B3E-6748-ABA1-661956CB0511}"/>
              </a:ext>
            </a:extLst>
          </p:cNvPr>
          <p:cNvSpPr txBox="1"/>
          <p:nvPr/>
        </p:nvSpPr>
        <p:spPr>
          <a:xfrm>
            <a:off x="1687346" y="4013052"/>
            <a:ext cx="1630575" cy="307777"/>
          </a:xfrm>
          <a:prstGeom prst="rect">
            <a:avLst/>
          </a:prstGeom>
          <a:noFill/>
        </p:spPr>
        <p:txBody>
          <a:bodyPr wrap="none" rtlCol="0">
            <a:spAutoFit/>
          </a:bodyPr>
          <a:lstStyle/>
          <a:p>
            <a:r>
              <a:rPr kumimoji="1" lang="en-US" altLang="ko-KR" dirty="0"/>
              <a:t>= 0  1  1  0  1  1  0</a:t>
            </a:r>
            <a:endParaRPr kumimoji="1" lang="ko-KR" altLang="en-US" dirty="0"/>
          </a:p>
        </p:txBody>
      </p:sp>
      <p:sp>
        <p:nvSpPr>
          <p:cNvPr id="21" name="TextBox 20">
            <a:extLst>
              <a:ext uri="{FF2B5EF4-FFF2-40B4-BE49-F238E27FC236}">
                <a16:creationId xmlns:a16="http://schemas.microsoft.com/office/drawing/2014/main" id="{E7B5D77C-C178-3E4F-BC65-3942DF2DF8CA}"/>
              </a:ext>
            </a:extLst>
          </p:cNvPr>
          <p:cNvSpPr txBox="1"/>
          <p:nvPr/>
        </p:nvSpPr>
        <p:spPr>
          <a:xfrm>
            <a:off x="3481747" y="3997043"/>
            <a:ext cx="3324949" cy="307777"/>
          </a:xfrm>
          <a:prstGeom prst="rect">
            <a:avLst/>
          </a:prstGeom>
          <a:noFill/>
        </p:spPr>
        <p:txBody>
          <a:bodyPr wrap="none" rtlCol="0">
            <a:spAutoFit/>
          </a:bodyPr>
          <a:lstStyle/>
          <a:p>
            <a:r>
              <a:rPr kumimoji="1" lang="en-US" altLang="ko-KR" dirty="0"/>
              <a:t>+  0  1  1  0  0  1  0  =  0  0  0  0  1  0  0 </a:t>
            </a:r>
            <a:endParaRPr kumimoji="1" lang="ko-KR" altLang="en-US" dirty="0"/>
          </a:p>
        </p:txBody>
      </p:sp>
      <p:cxnSp>
        <p:nvCxnSpPr>
          <p:cNvPr id="22" name="직선 연결선[R] 21">
            <a:extLst>
              <a:ext uri="{FF2B5EF4-FFF2-40B4-BE49-F238E27FC236}">
                <a16:creationId xmlns:a16="http://schemas.microsoft.com/office/drawing/2014/main" id="{38A7B3B6-BB4C-4F45-8A90-6A39023EB77A}"/>
              </a:ext>
            </a:extLst>
          </p:cNvPr>
          <p:cNvCxnSpPr>
            <a:cxnSpLocks/>
          </p:cNvCxnSpPr>
          <p:nvPr/>
        </p:nvCxnSpPr>
        <p:spPr>
          <a:xfrm>
            <a:off x="4210918" y="2392844"/>
            <a:ext cx="1602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AAC5E170-E425-7344-997F-A0BE474DF71D}"/>
              </a:ext>
            </a:extLst>
          </p:cNvPr>
          <p:cNvCxnSpPr>
            <a:cxnSpLocks/>
          </p:cNvCxnSpPr>
          <p:nvPr/>
        </p:nvCxnSpPr>
        <p:spPr>
          <a:xfrm>
            <a:off x="6367645" y="4274042"/>
            <a:ext cx="1602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7F91A386-E68B-EF48-8083-03422CA62A7F}"/>
                  </a:ext>
                </a:extLst>
              </p:cNvPr>
              <p:cNvSpPr/>
              <p:nvPr/>
            </p:nvSpPr>
            <p:spPr>
              <a:xfrm>
                <a:off x="6641987" y="3012400"/>
                <a:ext cx="865430" cy="338041"/>
              </a:xfrm>
              <a:prstGeom prst="rect">
                <a:avLst/>
              </a:prstGeom>
            </p:spPr>
            <p:txBody>
              <a:bodyPr wrap="none">
                <a:spAutoFit/>
              </a:bodyPr>
              <a:lstStyle/>
              <a:p>
                <a14:m>
                  <m:oMath xmlns:m="http://schemas.openxmlformats.org/officeDocument/2006/math">
                    <m:sSup>
                      <m:sSupPr>
                        <m:ctrlPr>
                          <a:rPr kumimoji="1" lang="en-US" altLang="ko-KR" i="1">
                            <a:latin typeface="Cambria Math" panose="02040503050406030204" pitchFamily="18" charset="0"/>
                          </a:rPr>
                        </m:ctrlPr>
                      </m:sSup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𝐺</m:t>
                            </m:r>
                            <m:r>
                              <a:rPr kumimoji="1" lang="en-US" altLang="ko-KR" i="1">
                                <a:latin typeface="Cambria Math" panose="02040503050406030204" pitchFamily="18" charset="0"/>
                              </a:rPr>
                              <m:t>′</m:t>
                            </m:r>
                          </m:e>
                          <m:sub>
                            <m:r>
                              <a:rPr kumimoji="1" lang="en-US" altLang="ko-KR" i="1">
                                <a:latin typeface="Cambria Math" panose="02040503050406030204" pitchFamily="18" charset="0"/>
                              </a:rPr>
                              <m:t>𝑘</m:t>
                            </m:r>
                          </m:sub>
                        </m:sSub>
                      </m:e>
                      <m:sup>
                        <m:r>
                          <a:rPr kumimoji="1" lang="en-US" altLang="ko-KR" i="1">
                            <a:latin typeface="Cambria Math" panose="02040503050406030204" pitchFamily="18" charset="0"/>
                          </a:rPr>
                          <m:t>−1</m:t>
                        </m:r>
                      </m:sup>
                    </m:sSup>
                  </m:oMath>
                </a14:m>
                <a:r>
                  <a:rPr lang="en-US" altLang="ko-KR" dirty="0"/>
                  <a:t> =  </a:t>
                </a:r>
                <a:endParaRPr lang="ko-KR" altLang="en-US" dirty="0"/>
              </a:p>
            </p:txBody>
          </p:sp>
        </mc:Choice>
        <mc:Fallback xmlns="">
          <p:sp>
            <p:nvSpPr>
              <p:cNvPr id="24" name="직사각형 23">
                <a:extLst>
                  <a:ext uri="{FF2B5EF4-FFF2-40B4-BE49-F238E27FC236}">
                    <a16:creationId xmlns:a16="http://schemas.microsoft.com/office/drawing/2014/main" id="{7F91A386-E68B-EF48-8083-03422CA62A7F}"/>
                  </a:ext>
                </a:extLst>
              </p:cNvPr>
              <p:cNvSpPr>
                <a:spLocks noRot="1" noChangeAspect="1" noMove="1" noResize="1" noEditPoints="1" noAdjustHandles="1" noChangeArrowheads="1" noChangeShapeType="1" noTextEdit="1"/>
              </p:cNvSpPr>
              <p:nvPr/>
            </p:nvSpPr>
            <p:spPr>
              <a:xfrm>
                <a:off x="6641987" y="3012400"/>
                <a:ext cx="865430" cy="338041"/>
              </a:xfrm>
              <a:prstGeom prst="rect">
                <a:avLst/>
              </a:prstGeom>
              <a:blipFill>
                <a:blip r:embed="rId8"/>
                <a:stretch>
                  <a:fillRect r="-704" b="-17857"/>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CE9D6756-5701-D74A-B1BC-DF690B71AF15}"/>
              </a:ext>
            </a:extLst>
          </p:cNvPr>
          <p:cNvSpPr txBox="1"/>
          <p:nvPr/>
        </p:nvSpPr>
        <p:spPr>
          <a:xfrm>
            <a:off x="7371688" y="2777771"/>
            <a:ext cx="731290" cy="954107"/>
          </a:xfrm>
          <a:prstGeom prst="rect">
            <a:avLst/>
          </a:prstGeom>
          <a:noFill/>
        </p:spPr>
        <p:txBody>
          <a:bodyPr wrap="none" rtlCol="0">
            <a:spAutoFit/>
          </a:bodyPr>
          <a:lstStyle/>
          <a:p>
            <a:r>
              <a:rPr kumimoji="1" lang="en-US" altLang="ko-KR" dirty="0"/>
              <a:t>0 0 1 0</a:t>
            </a:r>
          </a:p>
          <a:p>
            <a:r>
              <a:rPr kumimoji="1" lang="en-US" altLang="ko-KR" dirty="0"/>
              <a:t>0 1 1 0</a:t>
            </a:r>
          </a:p>
          <a:p>
            <a:r>
              <a:rPr kumimoji="1" lang="en-US" altLang="ko-KR" dirty="0"/>
              <a:t>1 1 0 0</a:t>
            </a:r>
          </a:p>
          <a:p>
            <a:r>
              <a:rPr kumimoji="1" lang="en-US" altLang="ko-KR" dirty="0"/>
              <a:t>0 1 1 1</a:t>
            </a:r>
            <a:endParaRPr kumimoji="1" lang="ko-KR" altLang="en-US" dirty="0"/>
          </a:p>
        </p:txBody>
      </p:sp>
      <mc:AlternateContent xmlns:mc="http://schemas.openxmlformats.org/markup-compatibility/2006" xmlns:a14="http://schemas.microsoft.com/office/drawing/2010/main">
        <mc:Choice Requires="a14">
          <p:sp>
            <p:nvSpPr>
              <p:cNvPr id="26" name="직사각형 25">
                <a:extLst>
                  <a:ext uri="{FF2B5EF4-FFF2-40B4-BE49-F238E27FC236}">
                    <a16:creationId xmlns:a16="http://schemas.microsoft.com/office/drawing/2014/main" id="{32FF5631-23BF-9F49-A476-4C2F33E2FAB6}"/>
                  </a:ext>
                </a:extLst>
              </p:cNvPr>
              <p:cNvSpPr/>
              <p:nvPr/>
            </p:nvSpPr>
            <p:spPr>
              <a:xfrm>
                <a:off x="2938074" y="4541929"/>
                <a:ext cx="1580882" cy="338041"/>
              </a:xfrm>
              <a:prstGeom prst="rect">
                <a:avLst/>
              </a:prstGeom>
            </p:spPr>
            <p:txBody>
              <a:bodyPr wrap="none">
                <a:spAutoFit/>
              </a:bodyPr>
              <a:lstStyle/>
              <a:p>
                <a14:m>
                  <m:oMath xmlns:m="http://schemas.openxmlformats.org/officeDocument/2006/math">
                    <m:sSup>
                      <m:sSupPr>
                        <m:ctrlPr>
                          <a:rPr kumimoji="1" lang="en-US" altLang="ko-KR" i="1">
                            <a:latin typeface="Cambria Math" panose="02040503050406030204" pitchFamily="18" charset="0"/>
                          </a:rPr>
                        </m:ctrlPr>
                      </m:sSup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𝑐</m:t>
                            </m:r>
                          </m:e>
                          <m:sub>
                            <m:r>
                              <a:rPr kumimoji="1" lang="en-US" altLang="ko-KR" i="1">
                                <a:latin typeface="Cambria Math" panose="02040503050406030204" pitchFamily="18" charset="0"/>
                              </a:rPr>
                              <m:t>𝑘</m:t>
                            </m:r>
                          </m:sub>
                        </m:sSub>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𝐺</m:t>
                            </m:r>
                            <m:r>
                              <a:rPr kumimoji="1" lang="en-US" altLang="ko-KR" i="1">
                                <a:latin typeface="Cambria Math" panose="02040503050406030204" pitchFamily="18" charset="0"/>
                              </a:rPr>
                              <m:t>′</m:t>
                            </m:r>
                          </m:e>
                          <m:sub>
                            <m:r>
                              <a:rPr kumimoji="1" lang="en-US" altLang="ko-KR" i="1">
                                <a:latin typeface="Cambria Math" panose="02040503050406030204" pitchFamily="18" charset="0"/>
                              </a:rPr>
                              <m:t>𝑘</m:t>
                            </m:r>
                          </m:sub>
                        </m:sSub>
                      </m:e>
                      <m:sup>
                        <m:r>
                          <a:rPr kumimoji="1" lang="en-US" altLang="ko-KR" i="1">
                            <a:latin typeface="Cambria Math" panose="02040503050406030204" pitchFamily="18" charset="0"/>
                          </a:rPr>
                          <m:t>−1</m:t>
                        </m:r>
                      </m:sup>
                    </m:sSup>
                  </m:oMath>
                </a14:m>
                <a:r>
                  <a:rPr lang="en-US" altLang="ko-KR" dirty="0"/>
                  <a:t>  = 1 1 0 1</a:t>
                </a:r>
                <a:endParaRPr lang="ko-KR" altLang="en-US" dirty="0"/>
              </a:p>
            </p:txBody>
          </p:sp>
        </mc:Choice>
        <mc:Fallback xmlns="">
          <p:sp>
            <p:nvSpPr>
              <p:cNvPr id="26" name="직사각형 25">
                <a:extLst>
                  <a:ext uri="{FF2B5EF4-FFF2-40B4-BE49-F238E27FC236}">
                    <a16:creationId xmlns:a16="http://schemas.microsoft.com/office/drawing/2014/main" id="{32FF5631-23BF-9F49-A476-4C2F33E2FAB6}"/>
                  </a:ext>
                </a:extLst>
              </p:cNvPr>
              <p:cNvSpPr>
                <a:spLocks noRot="1" noChangeAspect="1" noMove="1" noResize="1" noEditPoints="1" noAdjustHandles="1" noChangeArrowheads="1" noChangeShapeType="1" noTextEdit="1"/>
              </p:cNvSpPr>
              <p:nvPr/>
            </p:nvSpPr>
            <p:spPr>
              <a:xfrm>
                <a:off x="2938074" y="4541929"/>
                <a:ext cx="1580882" cy="338041"/>
              </a:xfrm>
              <a:prstGeom prst="rect">
                <a:avLst/>
              </a:prstGeom>
              <a:blipFill>
                <a:blip r:embed="rId9"/>
                <a:stretch>
                  <a:fillRect r="-386" b="-17857"/>
                </a:stretch>
              </a:blipFill>
            </p:spPr>
            <p:txBody>
              <a:bodyPr/>
              <a:lstStyle/>
              <a:p>
                <a:r>
                  <a:rPr lang="ko-KR" altLang="en-US">
                    <a:noFill/>
                  </a:rPr>
                  <a:t> </a:t>
                </a:r>
              </a:p>
            </p:txBody>
          </p:sp>
        </mc:Fallback>
      </mc:AlternateContent>
      <p:sp>
        <p:nvSpPr>
          <p:cNvPr id="28" name="TextBox 27">
            <a:extLst>
              <a:ext uri="{FF2B5EF4-FFF2-40B4-BE49-F238E27FC236}">
                <a16:creationId xmlns:a16="http://schemas.microsoft.com/office/drawing/2014/main" id="{DC8C7D95-BB0C-4541-A8C1-CB8059D84B3A}"/>
              </a:ext>
            </a:extLst>
          </p:cNvPr>
          <p:cNvSpPr txBox="1"/>
          <p:nvPr/>
        </p:nvSpPr>
        <p:spPr>
          <a:xfrm>
            <a:off x="406046" y="3678102"/>
            <a:ext cx="3950120" cy="307777"/>
          </a:xfrm>
          <a:prstGeom prst="rect">
            <a:avLst/>
          </a:prstGeom>
          <a:noFill/>
        </p:spPr>
        <p:txBody>
          <a:bodyPr wrap="none" rtlCol="0">
            <a:spAutoFit/>
          </a:bodyPr>
          <a:lstStyle/>
          <a:p>
            <a:r>
              <a:rPr kumimoji="1" lang="ko-KR" altLang="en-US" dirty="0"/>
              <a:t>밑의 결과 벡터의 </a:t>
            </a:r>
            <a:r>
              <a:rPr kumimoji="1" lang="en-US" altLang="ko-KR" dirty="0"/>
              <a:t>weight</a:t>
            </a:r>
            <a:r>
              <a:rPr kumimoji="1" lang="ko-KR" altLang="en-US" dirty="0" err="1"/>
              <a:t>를</a:t>
            </a:r>
            <a:r>
              <a:rPr kumimoji="1" lang="ko-KR" altLang="en-US" dirty="0"/>
              <a:t> 확인한다</a:t>
            </a:r>
            <a:r>
              <a:rPr kumimoji="1" lang="en-US" altLang="ko-KR" dirty="0"/>
              <a:t>.</a:t>
            </a:r>
            <a:r>
              <a:rPr kumimoji="1" lang="ko-KR" altLang="en-US" dirty="0"/>
              <a:t> </a:t>
            </a:r>
            <a:r>
              <a:rPr kumimoji="1" lang="en-US" altLang="ko-KR" dirty="0"/>
              <a:t>(</a:t>
            </a:r>
            <a:r>
              <a:rPr kumimoji="1" lang="ko-KR" altLang="en-US" dirty="0"/>
              <a:t> </a:t>
            </a:r>
            <a:r>
              <a:rPr kumimoji="1" lang="en-US" altLang="ko-KR" dirty="0"/>
              <a:t>t</a:t>
            </a:r>
            <a:r>
              <a:rPr kumimoji="1" lang="ko-KR" altLang="en-US" dirty="0"/>
              <a:t> </a:t>
            </a:r>
            <a:r>
              <a:rPr kumimoji="1" lang="en-US" altLang="ko-KR" dirty="0"/>
              <a:t>or</a:t>
            </a:r>
            <a:r>
              <a:rPr kumimoji="1" lang="ko-KR" altLang="en-US" dirty="0"/>
              <a:t> </a:t>
            </a:r>
            <a:r>
              <a:rPr kumimoji="1" lang="en-US" altLang="ko-KR" dirty="0"/>
              <a:t>less)</a:t>
            </a:r>
            <a:endParaRPr kumimoji="1" lang="ko-KR" altLang="en-US" dirty="0"/>
          </a:p>
        </p:txBody>
      </p:sp>
      <p:sp>
        <p:nvSpPr>
          <p:cNvPr id="29" name="TextBox 28">
            <a:extLst>
              <a:ext uri="{FF2B5EF4-FFF2-40B4-BE49-F238E27FC236}">
                <a16:creationId xmlns:a16="http://schemas.microsoft.com/office/drawing/2014/main" id="{59D44A42-8310-8648-AEA2-A4FD8258452B}"/>
              </a:ext>
            </a:extLst>
          </p:cNvPr>
          <p:cNvSpPr txBox="1"/>
          <p:nvPr/>
        </p:nvSpPr>
        <p:spPr>
          <a:xfrm>
            <a:off x="581440" y="4584424"/>
            <a:ext cx="2481770" cy="307777"/>
          </a:xfrm>
          <a:prstGeom prst="rect">
            <a:avLst/>
          </a:prstGeom>
          <a:noFill/>
        </p:spPr>
        <p:txBody>
          <a:bodyPr wrap="none" rtlCol="0">
            <a:spAutoFit/>
          </a:bodyPr>
          <a:lstStyle/>
          <a:p>
            <a:r>
              <a:rPr kumimoji="1" lang="ko-KR" altLang="en-US" dirty="0"/>
              <a:t>마지막으로 최종 </a:t>
            </a:r>
            <a:r>
              <a:rPr kumimoji="1" lang="ko-KR" altLang="en-US" dirty="0" err="1"/>
              <a:t>메세지</a:t>
            </a:r>
            <a:r>
              <a:rPr kumimoji="1" lang="ko-KR" altLang="en-US" dirty="0"/>
              <a:t> </a:t>
            </a:r>
            <a:r>
              <a:rPr kumimoji="1" lang="en-US" altLang="ko-KR" dirty="0"/>
              <a:t>m = </a:t>
            </a:r>
            <a:endParaRPr kumimoji="1" lang="ko-KR"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CCA3C6-F714-8F4B-ACD9-911F4164AC38}"/>
                  </a:ext>
                </a:extLst>
              </p:cNvPr>
              <p:cNvSpPr txBox="1"/>
              <p:nvPr/>
            </p:nvSpPr>
            <p:spPr>
              <a:xfrm>
                <a:off x="5168218" y="4454669"/>
                <a:ext cx="3854004" cy="5312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i="1" smtClean="0">
                          <a:latin typeface="Cambria Math" panose="02040503050406030204" pitchFamily="18" charset="0"/>
                        </a:rPr>
                        <m:t>𝑛</m:t>
                      </m:r>
                      <m:r>
                        <a:rPr kumimoji="1" lang="en-US" altLang="ko-KR" i="1" smtClean="0">
                          <a:latin typeface="Cambria Math" panose="02040503050406030204" pitchFamily="18" charset="0"/>
                        </a:rPr>
                        <m:t>=1024, </m:t>
                      </m:r>
                      <m:r>
                        <a:rPr kumimoji="1" lang="en-US" altLang="ko-KR" i="1">
                          <a:latin typeface="Cambria Math" panose="02040503050406030204" pitchFamily="18" charset="0"/>
                        </a:rPr>
                        <m:t>𝑘</m:t>
                      </m:r>
                      <m:r>
                        <a:rPr kumimoji="1" lang="en-US" altLang="ko-KR" i="1">
                          <a:latin typeface="Cambria Math" panose="02040503050406030204" pitchFamily="18" charset="0"/>
                        </a:rPr>
                        <m:t>=524 </m:t>
                      </m:r>
                      <m:r>
                        <a:rPr kumimoji="1" lang="ko-KR" altLang="en-US" i="1">
                          <a:latin typeface="Cambria Math" panose="02040503050406030204" pitchFamily="18" charset="0"/>
                        </a:rPr>
                        <m:t>의</m:t>
                      </m:r>
                      <m:r>
                        <a:rPr kumimoji="1" lang="ko-KR" altLang="en-US" i="1">
                          <a:latin typeface="Cambria Math" panose="02040503050406030204" pitchFamily="18" charset="0"/>
                        </a:rPr>
                        <m:t> </m:t>
                      </m:r>
                      <m:r>
                        <a:rPr kumimoji="1" lang="en-US" altLang="ko-KR" i="1">
                          <a:latin typeface="Cambria Math" panose="02040503050406030204" pitchFamily="18" charset="0"/>
                        </a:rPr>
                        <m:t>𝐺𝑜𝑝𝑝𝑎</m:t>
                      </m:r>
                      <m:r>
                        <a:rPr kumimoji="1" lang="ko-KR" altLang="en-US" i="1">
                          <a:latin typeface="Cambria Math" panose="02040503050406030204" pitchFamily="18" charset="0"/>
                        </a:rPr>
                        <m:t> </m:t>
                      </m:r>
                      <m:r>
                        <a:rPr kumimoji="1" lang="ko-KR" altLang="en-US" i="1">
                          <a:latin typeface="Cambria Math" panose="02040503050406030204" pitchFamily="18" charset="0"/>
                        </a:rPr>
                        <m:t>코드에</m:t>
                      </m:r>
                      <m:r>
                        <a:rPr kumimoji="1" lang="ko-KR" altLang="en-US" i="1">
                          <a:latin typeface="Cambria Math" panose="02040503050406030204" pitchFamily="18" charset="0"/>
                        </a:rPr>
                        <m:t> </m:t>
                      </m:r>
                      <m:r>
                        <a:rPr kumimoji="1" lang="ko-KR" altLang="en-US" i="1">
                          <a:latin typeface="Cambria Math" panose="02040503050406030204" pitchFamily="18" charset="0"/>
                        </a:rPr>
                        <m:t>대하여</m:t>
                      </m:r>
                    </m:oMath>
                  </m:oMathPara>
                </a14:m>
                <a:endParaRPr kumimoji="1" lang="en-US" altLang="ko-KR" dirty="0"/>
              </a:p>
              <a:p>
                <a:r>
                  <a:rPr kumimoji="1" lang="ko-KR" altLang="en-US" dirty="0"/>
                  <a:t>   이</a:t>
                </a:r>
                <a14:m>
                  <m:oMath xmlns:m="http://schemas.openxmlformats.org/officeDocument/2006/math">
                    <m:r>
                      <a:rPr kumimoji="1" lang="ko-KR" altLang="en-US">
                        <a:latin typeface="Cambria Math" panose="02040503050406030204" pitchFamily="18" charset="0"/>
                      </a:rPr>
                      <m:t> </m:t>
                    </m:r>
                    <m:r>
                      <a:rPr kumimoji="1" lang="en-US" altLang="ko-KR">
                        <a:latin typeface="Cambria Math" panose="02040503050406030204" pitchFamily="18" charset="0"/>
                      </a:rPr>
                      <m:t> </m:t>
                    </m:r>
                    <m:r>
                      <a:rPr kumimoji="1" lang="ko-KR" altLang="en-US">
                        <a:latin typeface="Cambria Math" panose="02040503050406030204" pitchFamily="18" charset="0"/>
                      </a:rPr>
                      <m:t>경우의</m:t>
                    </m:r>
                    <m:r>
                      <a:rPr kumimoji="1" lang="ko-KR" altLang="en-US">
                        <a:latin typeface="Cambria Math" panose="02040503050406030204" pitchFamily="18" charset="0"/>
                      </a:rPr>
                      <m:t> </m:t>
                    </m:r>
                    <m:r>
                      <a:rPr kumimoji="1" lang="ko-KR" altLang="en-US">
                        <a:latin typeface="Cambria Math" panose="02040503050406030204" pitchFamily="18" charset="0"/>
                      </a:rPr>
                      <m:t>수는</m:t>
                    </m:r>
                    <m:r>
                      <a:rPr kumimoji="1" lang="ko-KR" altLang="en-US">
                        <a:latin typeface="Cambria Math" panose="02040503050406030204" pitchFamily="18" charset="0"/>
                      </a:rPr>
                      <m:t> </m:t>
                    </m:r>
                    <m:sSup>
                      <m:sSupPr>
                        <m:ctrlPr>
                          <a:rPr kumimoji="1" lang="en-US" altLang="ko-KR" i="1">
                            <a:latin typeface="Cambria Math" panose="02040503050406030204" pitchFamily="18" charset="0"/>
                          </a:rPr>
                        </m:ctrlPr>
                      </m:sSupPr>
                      <m:e>
                        <m:r>
                          <a:rPr kumimoji="1" lang="en-US" altLang="ko-KR" i="1">
                            <a:latin typeface="Cambria Math" panose="02040503050406030204" pitchFamily="18" charset="0"/>
                          </a:rPr>
                          <m:t>2</m:t>
                        </m:r>
                      </m:e>
                      <m:sup>
                        <m:r>
                          <a:rPr kumimoji="1" lang="en-US" altLang="ko-KR" i="1">
                            <a:latin typeface="Cambria Math" panose="02040503050406030204" pitchFamily="18" charset="0"/>
                          </a:rPr>
                          <m:t>80.7</m:t>
                        </m:r>
                      </m:sup>
                    </m:sSup>
                  </m:oMath>
                </a14:m>
                <a:r>
                  <a:rPr kumimoji="1" lang="ko-KR" altLang="en-US" dirty="0"/>
                  <a:t> 결과의 작업 계수</a:t>
                </a:r>
                <a:endParaRPr kumimoji="1" lang="en-US" altLang="ko-KR" dirty="0"/>
              </a:p>
            </p:txBody>
          </p:sp>
        </mc:Choice>
        <mc:Fallback xmlns="">
          <p:sp>
            <p:nvSpPr>
              <p:cNvPr id="5" name="TextBox 4">
                <a:extLst>
                  <a:ext uri="{FF2B5EF4-FFF2-40B4-BE49-F238E27FC236}">
                    <a16:creationId xmlns:a16="http://schemas.microsoft.com/office/drawing/2014/main" id="{56CCA3C6-F714-8F4B-ACD9-911F4164AC38}"/>
                  </a:ext>
                </a:extLst>
              </p:cNvPr>
              <p:cNvSpPr txBox="1">
                <a:spLocks noRot="1" noChangeAspect="1" noMove="1" noResize="1" noEditPoints="1" noAdjustHandles="1" noChangeArrowheads="1" noChangeShapeType="1" noTextEdit="1"/>
              </p:cNvSpPr>
              <p:nvPr/>
            </p:nvSpPr>
            <p:spPr>
              <a:xfrm>
                <a:off x="5168218" y="4454669"/>
                <a:ext cx="3854004" cy="531299"/>
              </a:xfrm>
              <a:prstGeom prst="rect">
                <a:avLst/>
              </a:prstGeom>
              <a:blipFill>
                <a:blip r:embed="rId10"/>
                <a:stretch>
                  <a:fillRect b="-1034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7320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p:nvPr/>
        </p:nvSpPr>
        <p:spPr>
          <a:xfrm>
            <a:off x="1597650" y="2248650"/>
            <a:ext cx="5948700" cy="646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SzPts val="2100"/>
              <a:buNone/>
            </a:pPr>
            <a:r>
              <a:rPr lang="ko" sz="3000">
                <a:solidFill>
                  <a:srgbClr val="3A3838"/>
                </a:solidFill>
                <a:latin typeface="Malgun Gothic"/>
                <a:ea typeface="Malgun Gothic"/>
                <a:cs typeface="Malgun Gothic"/>
                <a:sym typeface="Malgun Gothic"/>
              </a:rPr>
              <a:t>NIST Round 2 Code-based PQC</a:t>
            </a:r>
            <a:endParaRPr sz="3000">
              <a:solidFill>
                <a:schemeClr val="dk1"/>
              </a:solidFill>
              <a:latin typeface="Malgun Gothic"/>
              <a:ea typeface="Malgun Gothic"/>
              <a:cs typeface="Malgun Gothic"/>
              <a:sym typeface="Malgun Gothic"/>
            </a:endParaRPr>
          </a:p>
        </p:txBody>
      </p:sp>
      <p:sp>
        <p:nvSpPr>
          <p:cNvPr id="356" name="Google Shape;356;p57"/>
          <p:cNvSpPr/>
          <p:nvPr/>
        </p:nvSpPr>
        <p:spPr>
          <a:xfrm>
            <a:off x="225025" y="117875"/>
            <a:ext cx="8669100" cy="64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a:t>
            </a:r>
            <a:endParaRPr/>
          </a:p>
        </p:txBody>
      </p:sp>
      <p:sp>
        <p:nvSpPr>
          <p:cNvPr id="362" name="Google Shape;362;p58"/>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457200" lvl="0" indent="-355600" algn="l" rtl="0">
              <a:lnSpc>
                <a:spcPct val="150000"/>
              </a:lnSpc>
              <a:spcBef>
                <a:spcPts val="0"/>
              </a:spcBef>
              <a:spcAft>
                <a:spcPts val="0"/>
              </a:spcAft>
              <a:buSzPts val="2000"/>
              <a:buChar char="•"/>
            </a:pPr>
            <a:r>
              <a:rPr lang="ko" sz="2000"/>
              <a:t>양자 시대에 대비하기 위한 양자 내성 암호 후보군 모집</a:t>
            </a:r>
            <a:endParaRPr sz="2000"/>
          </a:p>
          <a:p>
            <a:pPr marL="457200" lvl="0" indent="-355600" algn="l" rtl="0">
              <a:lnSpc>
                <a:spcPct val="150000"/>
              </a:lnSpc>
              <a:spcBef>
                <a:spcPts val="0"/>
              </a:spcBef>
              <a:spcAft>
                <a:spcPts val="0"/>
              </a:spcAft>
              <a:buSzPts val="2000"/>
              <a:buChar char="•"/>
            </a:pPr>
            <a:r>
              <a:rPr lang="ko" sz="2000"/>
              <a:t>Round 진행: 64개 → 26개</a:t>
            </a:r>
            <a:endParaRPr sz="2000"/>
          </a:p>
          <a:p>
            <a:pPr marL="457200" lvl="0" indent="-355600" algn="l" rtl="0">
              <a:lnSpc>
                <a:spcPct val="150000"/>
              </a:lnSpc>
              <a:spcBef>
                <a:spcPts val="0"/>
              </a:spcBef>
              <a:spcAft>
                <a:spcPts val="0"/>
              </a:spcAft>
              <a:buSzPts val="2000"/>
              <a:buChar char="•"/>
            </a:pPr>
            <a:r>
              <a:rPr lang="ko" sz="2000"/>
              <a:t>현재 남아있는 후보군들은 NIST의 보안 테스트 합격</a:t>
            </a:r>
            <a:endParaRPr sz="2000"/>
          </a:p>
          <a:p>
            <a:pPr marL="457200" lvl="0" indent="-355600" algn="l" rtl="0">
              <a:lnSpc>
                <a:spcPct val="150000"/>
              </a:lnSpc>
              <a:spcBef>
                <a:spcPts val="0"/>
              </a:spcBef>
              <a:spcAft>
                <a:spcPts val="0"/>
              </a:spcAft>
              <a:buSzPts val="2000"/>
              <a:buChar char="•"/>
            </a:pPr>
            <a:r>
              <a:rPr lang="ko" sz="2000"/>
              <a:t>성능에 대한 최적화가 요구되고 있음</a:t>
            </a:r>
            <a:endParaRPr sz="2000"/>
          </a:p>
          <a:p>
            <a:pPr marL="457200" lvl="0" indent="-355600" algn="l" rtl="0">
              <a:lnSpc>
                <a:spcPct val="150000"/>
              </a:lnSpc>
              <a:spcBef>
                <a:spcPts val="0"/>
              </a:spcBef>
              <a:spcAft>
                <a:spcPts val="0"/>
              </a:spcAft>
              <a:buSzPts val="2000"/>
              <a:buChar char="•"/>
            </a:pPr>
            <a:r>
              <a:rPr lang="ko" sz="2000"/>
              <a:t>코드 기반 암호 7개 </a:t>
            </a:r>
            <a:br>
              <a:rPr lang="ko" sz="2000"/>
            </a:br>
            <a:r>
              <a:rPr lang="ko" sz="2000"/>
              <a:t>ClassicMcEliece, BIKE, RQC, HQC, LEDAcrypt, ROLLO, NTS-KEM </a:t>
            </a:r>
            <a:endParaRPr sz="2000"/>
          </a:p>
        </p:txBody>
      </p:sp>
      <p:sp>
        <p:nvSpPr>
          <p:cNvPr id="2" name="오른쪽 화살표 1">
            <a:hlinkClick r:id="rId3" action="ppaction://hlinksldjump"/>
          </p:cNvPr>
          <p:cNvSpPr/>
          <p:nvPr/>
        </p:nvSpPr>
        <p:spPr>
          <a:xfrm>
            <a:off x="863599" y="3672114"/>
            <a:ext cx="275772" cy="2540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Classic McEliece</a:t>
            </a:r>
            <a:endParaRPr/>
          </a:p>
        </p:txBody>
      </p:sp>
      <p:sp>
        <p:nvSpPr>
          <p:cNvPr id="368" name="Google Shape;368;p59"/>
          <p:cNvSpPr txBox="1">
            <a:spLocks noGrp="1"/>
          </p:cNvSpPr>
          <p:nvPr>
            <p:ph type="body" idx="1"/>
          </p:nvPr>
        </p:nvSpPr>
        <p:spPr>
          <a:xfrm>
            <a:off x="308372" y="864394"/>
            <a:ext cx="8527200" cy="4022916"/>
          </a:xfrm>
          <a:prstGeom prst="rect">
            <a:avLst/>
          </a:prstGeom>
        </p:spPr>
        <p:txBody>
          <a:bodyPr spcFirstLastPara="1" wrap="square" lIns="68575" tIns="34275" rIns="68575" bIns="34275" anchor="t" anchorCtr="0">
            <a:noAutofit/>
          </a:bodyPr>
          <a:lstStyle/>
          <a:p>
            <a:pPr marL="171450" indent="-171450">
              <a:lnSpc>
                <a:spcPct val="100000"/>
              </a:lnSpc>
              <a:spcBef>
                <a:spcPts val="0"/>
              </a:spcBef>
              <a:buSzPts val="1100"/>
            </a:pPr>
            <a:r>
              <a:rPr lang="ko" sz="1200">
                <a:solidFill>
                  <a:schemeClr val="tx1"/>
                </a:solidFill>
              </a:rPr>
              <a:t>최초의 코드기반암호 McEliece의 업그레이드 버전</a:t>
            </a:r>
            <a:br>
              <a:rPr lang="en-US" altLang="ko" sz="1200">
                <a:solidFill>
                  <a:schemeClr val="tx1"/>
                </a:solidFill>
              </a:rPr>
            </a:br>
            <a:endParaRPr lang="en-US" altLang="ko" sz="1200">
              <a:solidFill>
                <a:schemeClr val="tx1"/>
              </a:solidFill>
            </a:endParaRPr>
          </a:p>
          <a:p>
            <a:pPr marL="171450" indent="-171450">
              <a:lnSpc>
                <a:spcPct val="100000"/>
              </a:lnSpc>
              <a:spcBef>
                <a:spcPts val="0"/>
              </a:spcBef>
              <a:buSzPts val="1100"/>
            </a:pPr>
            <a:r>
              <a:rPr lang="ko" sz="1200">
                <a:solidFill>
                  <a:schemeClr val="tx1"/>
                </a:solidFill>
              </a:rPr>
              <a:t>초기의 McEliece는 OW-CPA(One-Way Chosen-Plaintext Attack)로 설계</a:t>
            </a:r>
            <a:endParaRPr lang="en-US" altLang="ko" sz="1200">
              <a:solidFill>
                <a:schemeClr val="tx1"/>
              </a:solidFill>
            </a:endParaRPr>
          </a:p>
          <a:p>
            <a:pPr marL="0" indent="0">
              <a:lnSpc>
                <a:spcPct val="100000"/>
              </a:lnSpc>
              <a:spcBef>
                <a:spcPts val="0"/>
              </a:spcBef>
              <a:buSzPts val="1100"/>
              <a:buNone/>
            </a:pPr>
            <a:r>
              <a:rPr lang="en-US" altLang="ko" sz="1200">
                <a:solidFill>
                  <a:schemeClr val="tx1"/>
                </a:solidFill>
              </a:rPr>
              <a:t>    - </a:t>
            </a:r>
            <a:r>
              <a:rPr lang="ko" sz="1200">
                <a:solidFill>
                  <a:schemeClr val="tx1"/>
                </a:solidFill>
              </a:rPr>
              <a:t>코드워드가 랜덤하게 선택되었을 때, 공격자가 암호문과 공개키로부터 코드워드를 찾아내기 </a:t>
            </a:r>
            <a:r>
              <a:rPr lang="ko-KR" altLang="en-US" sz="1200">
                <a:solidFill>
                  <a:schemeClr val="tx1"/>
                </a:solidFill>
              </a:rPr>
              <a:t>어려움</a:t>
            </a:r>
            <a:br>
              <a:rPr lang="en-US" altLang="ko-KR" sz="1200">
                <a:solidFill>
                  <a:schemeClr val="tx1"/>
                </a:solidFill>
              </a:rPr>
            </a:br>
            <a:endParaRPr lang="en-US" altLang="ko" sz="1200">
              <a:solidFill>
                <a:schemeClr val="tx1"/>
              </a:solidFill>
            </a:endParaRPr>
          </a:p>
          <a:p>
            <a:pPr marL="171450" indent="-171450">
              <a:lnSpc>
                <a:spcPct val="100000"/>
              </a:lnSpc>
              <a:spcBef>
                <a:spcPts val="0"/>
              </a:spcBef>
              <a:buSzPts val="1100"/>
            </a:pPr>
            <a:r>
              <a:rPr lang="ko" sz="1200">
                <a:solidFill>
                  <a:schemeClr val="tx1"/>
                </a:solidFill>
              </a:rPr>
              <a:t>One-Way 시스템은 공격자가 임의로 수정한 암호텍스트를 보내어 수신자의 반응을 확인하는 공격이 있을 수 </a:t>
            </a:r>
            <a:r>
              <a:rPr lang="ko-KR" altLang="en-US" sz="1200">
                <a:solidFill>
                  <a:schemeClr val="tx1"/>
                </a:solidFill>
              </a:rPr>
              <a:t>있음</a:t>
            </a:r>
            <a:br>
              <a:rPr lang="en-US" altLang="ko" sz="1200">
                <a:solidFill>
                  <a:schemeClr val="tx1"/>
                </a:solidFill>
              </a:rPr>
            </a:br>
            <a:r>
              <a:rPr lang="en-US" altLang="ko" sz="1200">
                <a:solidFill>
                  <a:schemeClr val="tx1"/>
                </a:solidFill>
              </a:rPr>
              <a:t>- </a:t>
            </a:r>
            <a:r>
              <a:rPr lang="ko" sz="1200">
                <a:solidFill>
                  <a:schemeClr val="tx1"/>
                </a:solidFill>
              </a:rPr>
              <a:t>기존 McEliece PKE는 그러한 공격에 내성이 없</a:t>
            </a:r>
            <a:r>
              <a:rPr lang="ko-KR" altLang="en-US" sz="1200">
                <a:solidFill>
                  <a:schemeClr val="tx1"/>
                </a:solidFill>
              </a:rPr>
              <a:t>었음</a:t>
            </a:r>
            <a:endParaRPr lang="en-US" altLang="ko" sz="1200">
              <a:solidFill>
                <a:schemeClr val="tx1"/>
              </a:solidFill>
            </a:endParaRPr>
          </a:p>
          <a:p>
            <a:pPr marL="171450" indent="-171450">
              <a:lnSpc>
                <a:spcPct val="100000"/>
              </a:lnSpc>
              <a:spcBef>
                <a:spcPts val="0"/>
              </a:spcBef>
              <a:buSzPts val="1100"/>
            </a:pPr>
            <a:endParaRPr lang="en-US" altLang="ko" sz="1200">
              <a:solidFill>
                <a:schemeClr val="tx1"/>
              </a:solidFill>
            </a:endParaRPr>
          </a:p>
          <a:p>
            <a:pPr marL="171450" indent="-171450">
              <a:lnSpc>
                <a:spcPct val="100000"/>
              </a:lnSpc>
              <a:spcBef>
                <a:spcPts val="0"/>
              </a:spcBef>
              <a:buSzPts val="1100"/>
            </a:pPr>
            <a:r>
              <a:rPr lang="ko" sz="1200">
                <a:solidFill>
                  <a:schemeClr val="tx1"/>
                </a:solidFill>
              </a:rPr>
              <a:t>기존 OW-CPA의 PKE에서 ROM(Random Oracle Model) attack 에 대항하여 IND-CCA2를 보장하는 </a:t>
            </a:r>
            <a:br>
              <a:rPr lang="en-US" altLang="ko" sz="1200">
                <a:solidFill>
                  <a:schemeClr val="tx1"/>
                </a:solidFill>
              </a:rPr>
            </a:br>
            <a:r>
              <a:rPr lang="ko" sz="1200">
                <a:solidFill>
                  <a:schemeClr val="tx1"/>
                </a:solidFill>
              </a:rPr>
              <a:t>KEM(Key-Encapsulation Mechanism)으로 효율적으로 변환하며 보안성을 강화</a:t>
            </a:r>
            <a:r>
              <a:rPr lang="ko-KR" altLang="en-US" sz="1200">
                <a:solidFill>
                  <a:schemeClr val="tx1"/>
                </a:solidFill>
              </a:rPr>
              <a:t>함</a:t>
            </a:r>
            <a:endParaRPr lang="en-US" altLang="ko-KR" sz="1200">
              <a:solidFill>
                <a:schemeClr val="tx1"/>
              </a:solidFill>
            </a:endParaRPr>
          </a:p>
          <a:p>
            <a:pPr marL="171450" indent="-171450">
              <a:lnSpc>
                <a:spcPct val="100000"/>
              </a:lnSpc>
              <a:spcBef>
                <a:spcPts val="0"/>
              </a:spcBef>
              <a:buSzPts val="1100"/>
            </a:pPr>
            <a:endParaRPr lang="en-US" altLang="ko" sz="1200">
              <a:solidFill>
                <a:schemeClr val="tx1"/>
              </a:solidFill>
            </a:endParaRPr>
          </a:p>
          <a:p>
            <a:pPr marL="171450" indent="-171450">
              <a:lnSpc>
                <a:spcPct val="100000"/>
              </a:lnSpc>
              <a:spcBef>
                <a:spcPts val="0"/>
              </a:spcBef>
              <a:buSzPts val="1100"/>
            </a:pPr>
            <a:r>
              <a:rPr lang="ko" sz="1200">
                <a:solidFill>
                  <a:schemeClr val="tx1"/>
                </a:solidFill>
              </a:rPr>
              <a:t>QROM(Quantum Random Oracle Model) Attack 에 대해서도 견고성을 획</a:t>
            </a:r>
            <a:r>
              <a:rPr lang="ko-KR" altLang="en-US" sz="1200">
                <a:solidFill>
                  <a:schemeClr val="tx1"/>
                </a:solidFill>
              </a:rPr>
              <a:t>득</a:t>
            </a:r>
            <a:endParaRPr sz="1200">
              <a:solidFill>
                <a:schemeClr val="tx1"/>
              </a:solidFill>
            </a:endParaRPr>
          </a:p>
          <a:p>
            <a:pPr marL="171450" indent="-171450">
              <a:lnSpc>
                <a:spcPct val="100000"/>
              </a:lnSpc>
              <a:spcBef>
                <a:spcPts val="0"/>
              </a:spcBef>
              <a:buSzPts val="1100"/>
            </a:pPr>
            <a:endParaRPr sz="1200">
              <a:solidFill>
                <a:schemeClr val="tx1"/>
              </a:solidFill>
            </a:endParaRPr>
          </a:p>
          <a:p>
            <a:pPr marL="171450" indent="-171450">
              <a:lnSpc>
                <a:spcPct val="100000"/>
              </a:lnSpc>
              <a:spcBef>
                <a:spcPts val="0"/>
              </a:spcBef>
              <a:buSzPts val="1100"/>
            </a:pPr>
            <a:r>
              <a:rPr lang="ko" sz="1200">
                <a:solidFill>
                  <a:schemeClr val="tx1"/>
                </a:solidFill>
              </a:rPr>
              <a:t>최종적으로 Classic McEliece는 IND-CCA2를 위한 양자 컴퓨터상에서도 안전한 높은 보안레벨의 KEM 디자인을 제안</a:t>
            </a:r>
            <a:endParaRPr lang="en-US" altLang="ko" sz="1200">
              <a:solidFill>
                <a:schemeClr val="tx1"/>
              </a:solidFill>
            </a:endParaRPr>
          </a:p>
          <a:p>
            <a:pPr marL="171450" indent="-171450">
              <a:lnSpc>
                <a:spcPct val="100000"/>
              </a:lnSpc>
              <a:spcBef>
                <a:spcPts val="0"/>
              </a:spcBef>
              <a:buSzPts val="1100"/>
            </a:pPr>
            <a:endParaRPr lang="en-US" altLang="ko" sz="1200">
              <a:solidFill>
                <a:schemeClr val="tx1"/>
              </a:solidFill>
            </a:endParaRPr>
          </a:p>
          <a:p>
            <a:pPr marL="171450" indent="-171450">
              <a:lnSpc>
                <a:spcPct val="100000"/>
              </a:lnSpc>
              <a:spcBef>
                <a:spcPts val="0"/>
              </a:spcBef>
              <a:buSzPts val="1100"/>
            </a:pPr>
            <a:r>
              <a:rPr lang="ko" sz="1200">
                <a:solidFill>
                  <a:schemeClr val="tx1"/>
                </a:solidFill>
              </a:rPr>
              <a:t>양자 공개키 암호화의 장기보안에 확신을 가질수 있도록 설계되었다</a:t>
            </a:r>
            <a:r>
              <a:rPr lang="en-US" altLang="ko" sz="1200">
                <a:solidFill>
                  <a:schemeClr val="tx1"/>
                </a:solidFill>
              </a:rPr>
              <a:t> </a:t>
            </a:r>
            <a:r>
              <a:rPr lang="ko" sz="1200">
                <a:solidFill>
                  <a:schemeClr val="tx1"/>
                </a:solidFill>
              </a:rPr>
              <a:t>주장</a:t>
            </a:r>
            <a:endParaRPr sz="1200">
              <a:solidFill>
                <a:schemeClr val="tx1"/>
              </a:solidFill>
            </a:endParaRPr>
          </a:p>
          <a:p>
            <a:pPr marL="0" indent="0">
              <a:lnSpc>
                <a:spcPct val="100000"/>
              </a:lnSpc>
              <a:spcBef>
                <a:spcPts val="0"/>
              </a:spcBef>
              <a:buSzPts val="1100"/>
              <a:buNone/>
            </a:pPr>
            <a:endParaRPr sz="1200">
              <a:solidFill>
                <a:schemeClr val="tx1"/>
              </a:solidFill>
            </a:endParaRPr>
          </a:p>
          <a:p>
            <a:pPr marL="171450" indent="-171450">
              <a:lnSpc>
                <a:spcPct val="100000"/>
              </a:lnSpc>
              <a:spcBef>
                <a:spcPts val="0"/>
              </a:spcBef>
              <a:buSzPts val="1100"/>
            </a:pPr>
            <a:r>
              <a:rPr lang="ko" sz="1200">
                <a:solidFill>
                  <a:schemeClr val="tx1"/>
                </a:solidFill>
              </a:rPr>
              <a:t>핵심강점은 보안</a:t>
            </a:r>
            <a:br>
              <a:rPr lang="en-US" altLang="ko" sz="1200">
                <a:solidFill>
                  <a:schemeClr val="tx1"/>
                </a:solidFill>
              </a:rPr>
            </a:br>
            <a:r>
              <a:rPr lang="en-US" altLang="ko" sz="1200">
                <a:solidFill>
                  <a:schemeClr val="tx1"/>
                </a:solidFill>
              </a:rPr>
              <a:t>- </a:t>
            </a:r>
            <a:r>
              <a:rPr lang="ko" sz="1200">
                <a:solidFill>
                  <a:schemeClr val="tx1"/>
                </a:solidFill>
              </a:rPr>
              <a:t>기존의 Goppa 코드 대신 다른 코드를 사용함으로써 효율성을 늘리는 것보다 </a:t>
            </a:r>
            <a:r>
              <a:rPr lang="ko-KR" altLang="en-US" sz="1200">
                <a:solidFill>
                  <a:schemeClr val="tx1"/>
                </a:solidFill>
              </a:rPr>
              <a:t>오랜기간 </a:t>
            </a:r>
            <a:r>
              <a:rPr lang="ko" sz="1200">
                <a:solidFill>
                  <a:schemeClr val="tx1"/>
                </a:solidFill>
              </a:rPr>
              <a:t>안전성을 지속한 </a:t>
            </a:r>
            <a:br>
              <a:rPr lang="en-US" altLang="ko" sz="1200">
                <a:solidFill>
                  <a:schemeClr val="tx1"/>
                </a:solidFill>
              </a:rPr>
            </a:br>
            <a:r>
              <a:rPr lang="en-US" altLang="ko" sz="1200">
                <a:solidFill>
                  <a:schemeClr val="tx1"/>
                </a:solidFill>
              </a:rPr>
              <a:t>  </a:t>
            </a:r>
            <a:r>
              <a:rPr lang="ko" sz="1200">
                <a:solidFill>
                  <a:schemeClr val="tx1"/>
                </a:solidFill>
              </a:rPr>
              <a:t>Goppa 코드 사용을 고수</a:t>
            </a:r>
            <a:endParaRPr lang="en-US" altLang="ko" sz="1200">
              <a:solidFill>
                <a:schemeClr val="tx1"/>
              </a:solidFill>
            </a:endParaRPr>
          </a:p>
          <a:p>
            <a:pPr marL="171450" indent="-171450">
              <a:lnSpc>
                <a:spcPct val="100000"/>
              </a:lnSpc>
              <a:spcBef>
                <a:spcPts val="0"/>
              </a:spcBef>
              <a:buSzPts val="1100"/>
            </a:pPr>
            <a:endParaRPr lang="en-US" altLang="ko" sz="1200">
              <a:solidFill>
                <a:schemeClr val="tx1"/>
              </a:solidFill>
            </a:endParaRPr>
          </a:p>
          <a:p>
            <a:pPr marL="171450" indent="-171450">
              <a:lnSpc>
                <a:spcPct val="100000"/>
              </a:lnSpc>
              <a:spcBef>
                <a:spcPts val="0"/>
              </a:spcBef>
              <a:buSzPts val="1100"/>
            </a:pPr>
            <a:r>
              <a:rPr lang="ko" sz="1200">
                <a:solidFill>
                  <a:schemeClr val="tx1"/>
                </a:solidFill>
              </a:rPr>
              <a:t>암호문의 경우 양자내성암호중에 매우 작은 편</a:t>
            </a:r>
            <a:endParaRPr sz="320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BIKE</a:t>
            </a:r>
            <a:endParaRPr/>
          </a:p>
        </p:txBody>
      </p:sp>
      <p:sp>
        <p:nvSpPr>
          <p:cNvPr id="374" name="Google Shape;374;p60"/>
          <p:cNvSpPr txBox="1">
            <a:spLocks noGrp="1"/>
          </p:cNvSpPr>
          <p:nvPr>
            <p:ph type="body" idx="1"/>
          </p:nvPr>
        </p:nvSpPr>
        <p:spPr>
          <a:xfrm>
            <a:off x="308371" y="864394"/>
            <a:ext cx="8708407" cy="3793200"/>
          </a:xfrm>
          <a:prstGeom prst="rect">
            <a:avLst/>
          </a:prstGeom>
        </p:spPr>
        <p:txBody>
          <a:bodyPr spcFirstLastPara="1" wrap="square" lIns="68575" tIns="34275" rIns="68575" bIns="34275" anchor="t" anchorCtr="0">
            <a:noAutofit/>
          </a:bodyPr>
          <a:lstStyle/>
          <a:p>
            <a:pPr marL="171450" indent="-171450">
              <a:lnSpc>
                <a:spcPct val="100000"/>
              </a:lnSpc>
              <a:spcBef>
                <a:spcPts val="0"/>
              </a:spcBef>
              <a:buSzPts val="1100"/>
            </a:pPr>
            <a:r>
              <a:rPr lang="ko" sz="1400"/>
              <a:t>BIKE의 모든 버전에서는 Bit-Flipping 디코더를 통해 복호를 효율적으로 수행하는 QC-MDPC 코드를 사용</a:t>
            </a:r>
            <a:br>
              <a:rPr lang="en-US" altLang="ko" sz="1400"/>
            </a:br>
            <a:r>
              <a:rPr lang="en-US" altLang="ko" sz="1400"/>
              <a:t>- </a:t>
            </a:r>
            <a:r>
              <a:rPr lang="ko" sz="1400"/>
              <a:t>Bit-Flipping 디코더는 가장 틀린 위치가 무엇인지 추정하고, 뒤집어서 그 결과가 이전보다 좋았는</a:t>
            </a:r>
            <a:r>
              <a:rPr lang="ko-KR" altLang="en-US" sz="1400"/>
              <a:t>지   </a:t>
            </a:r>
            <a:br>
              <a:rPr lang="en-US" altLang="ko-KR" sz="1400"/>
            </a:br>
            <a:r>
              <a:rPr lang="en-US" altLang="ko-KR" sz="1400"/>
              <a:t>  </a:t>
            </a:r>
            <a:r>
              <a:rPr lang="ko" sz="1400"/>
              <a:t>syndrome weight 관찰</a:t>
            </a:r>
            <a:endParaRPr lang="en-US" altLang="ko" sz="1400"/>
          </a:p>
          <a:p>
            <a:pPr marL="171450" indent="-171450">
              <a:lnSpc>
                <a:spcPct val="100000"/>
              </a:lnSpc>
              <a:spcBef>
                <a:spcPts val="0"/>
              </a:spcBef>
              <a:buSzPts val="1100"/>
            </a:pPr>
            <a:endParaRPr lang="en-US" altLang="ko" sz="1400"/>
          </a:p>
          <a:p>
            <a:pPr marL="171450" indent="-171450">
              <a:lnSpc>
                <a:spcPct val="100000"/>
              </a:lnSpc>
              <a:spcBef>
                <a:spcPts val="0"/>
              </a:spcBef>
              <a:buSzPts val="1100"/>
            </a:pPr>
            <a:r>
              <a:rPr lang="ko" sz="1400"/>
              <a:t>Round 1에서는 비교적 높은 복호 실패율을 보여줬</a:t>
            </a:r>
            <a:r>
              <a:rPr lang="ko-KR" altLang="en-US" sz="1400"/>
              <a:t>음</a:t>
            </a:r>
            <a:r>
              <a:rPr lang="ko" sz="1400"/>
              <a:t> </a:t>
            </a:r>
            <a:br>
              <a:rPr lang="en-US" altLang="ko" sz="1400"/>
            </a:br>
            <a:r>
              <a:rPr lang="en-US" altLang="ko" sz="1400"/>
              <a:t>- </a:t>
            </a:r>
            <a:r>
              <a:rPr lang="ko" sz="1400"/>
              <a:t>IND-CCA같은 더 높은 보안개념을 달성하지 못하게 하였다. </a:t>
            </a:r>
            <a:br>
              <a:rPr lang="en-US" altLang="ko" sz="1400"/>
            </a:br>
            <a:endParaRPr lang="en-US" altLang="ko" sz="1400"/>
          </a:p>
          <a:p>
            <a:pPr marL="171450" indent="-171450">
              <a:lnSpc>
                <a:spcPct val="100000"/>
              </a:lnSpc>
              <a:spcBef>
                <a:spcPts val="0"/>
              </a:spcBef>
              <a:buSzPts val="1100"/>
            </a:pPr>
            <a:r>
              <a:rPr lang="ko" sz="1400"/>
              <a:t>Round 2에서</a:t>
            </a:r>
            <a:r>
              <a:rPr lang="ko-KR" altLang="en-US" sz="1400"/>
              <a:t>는</a:t>
            </a:r>
            <a:r>
              <a:rPr lang="ko" sz="1400"/>
              <a:t> 향상된 Backflip 디코더라는 향상된 디코딩 기술을 적용함으로써 무시가능한 수준의 복호실패율을 </a:t>
            </a:r>
            <a:r>
              <a:rPr lang="ko-KR" altLang="en-US" sz="1400"/>
              <a:t>달성함</a:t>
            </a:r>
            <a:br>
              <a:rPr lang="en-US" altLang="ko" sz="1400"/>
            </a:br>
            <a:endParaRPr sz="1400"/>
          </a:p>
          <a:p>
            <a:pPr marL="171450" indent="-171450">
              <a:lnSpc>
                <a:spcPct val="100000"/>
              </a:lnSpc>
              <a:spcBef>
                <a:spcPts val="0"/>
              </a:spcBef>
              <a:buSzPts val="1100"/>
            </a:pPr>
            <a:r>
              <a:rPr lang="ko" sz="1400"/>
              <a:t>IND-CCA 보안성 버전인 BIKE-1-CCA, BIKE-2-CCA, BIKE-3-CCA를 </a:t>
            </a:r>
            <a:r>
              <a:rPr lang="ko-KR" altLang="en-US" sz="1400"/>
              <a:t>구현</a:t>
            </a:r>
            <a:br>
              <a:rPr lang="en-US" altLang="ko" sz="1400"/>
            </a:br>
            <a:r>
              <a:rPr lang="en-US" altLang="ko" sz="1400"/>
              <a:t>- </a:t>
            </a:r>
            <a:r>
              <a:rPr lang="ko" sz="1400"/>
              <a:t>약간의 더 높은 비용을 요구하는 대신 정적 키를 사용함으로 써 더 높은 보안 레벨을 제공한다. </a:t>
            </a:r>
            <a:endParaRPr lang="en-US" altLang="ko"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NTS-KEM</a:t>
            </a:r>
            <a:endParaRPr/>
          </a:p>
        </p:txBody>
      </p:sp>
      <p:sp>
        <p:nvSpPr>
          <p:cNvPr id="380" name="Google Shape;380;p61"/>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171450" lvl="0" indent="-171450">
              <a:lnSpc>
                <a:spcPct val="170000"/>
              </a:lnSpc>
              <a:spcBef>
                <a:spcPts val="0"/>
              </a:spcBef>
              <a:buSzPts val="1100"/>
            </a:pPr>
            <a:r>
              <a:rPr lang="ko" sz="1400">
                <a:latin typeface="Arial"/>
                <a:ea typeface="Arial"/>
                <a:cs typeface="Arial"/>
                <a:sym typeface="Arial"/>
              </a:rPr>
              <a:t>NTS-KEM은 McEliece와 Niederreiter의 변형</a:t>
            </a:r>
            <a:br>
              <a:rPr lang="en-US" altLang="ko" sz="1400">
                <a:latin typeface="Arial"/>
                <a:ea typeface="Arial"/>
                <a:cs typeface="Arial"/>
                <a:sym typeface="Arial"/>
              </a:rPr>
            </a:br>
            <a:r>
              <a:rPr lang="en-US" altLang="ko" sz="1200">
                <a:latin typeface="Arial"/>
                <a:ea typeface="Arial"/>
                <a:cs typeface="Arial"/>
                <a:sym typeface="Arial"/>
              </a:rPr>
              <a:t>- </a:t>
            </a:r>
            <a:r>
              <a:rPr lang="ko" altLang="ko-KR" sz="1200">
                <a:latin typeface="Arial"/>
                <a:ea typeface="Arial"/>
                <a:cs typeface="Arial"/>
                <a:sym typeface="Arial"/>
              </a:rPr>
              <a:t>코드의</a:t>
            </a:r>
            <a:r>
              <a:rPr lang="en-US" altLang="ko" sz="1200">
                <a:latin typeface="Arial"/>
                <a:ea typeface="Arial"/>
                <a:cs typeface="Arial"/>
                <a:sym typeface="Arial"/>
              </a:rPr>
              <a:t> </a:t>
            </a:r>
            <a:r>
              <a:rPr lang="ko" altLang="ko-KR" sz="1200">
                <a:latin typeface="Arial"/>
                <a:ea typeface="Arial"/>
                <a:cs typeface="Arial"/>
                <a:sym typeface="Arial"/>
              </a:rPr>
              <a:t>길이가 증가해도 암호문의 길이는 매우 미세하게 증가</a:t>
            </a:r>
            <a:br>
              <a:rPr lang="en-US" altLang="ko" sz="1200">
                <a:latin typeface="Arial"/>
                <a:ea typeface="Arial"/>
                <a:cs typeface="Arial"/>
                <a:sym typeface="Arial"/>
              </a:rPr>
            </a:br>
            <a:r>
              <a:rPr lang="en-US" altLang="ko" sz="1200">
                <a:latin typeface="Arial"/>
                <a:ea typeface="Arial"/>
                <a:cs typeface="Arial"/>
                <a:sym typeface="Arial"/>
              </a:rPr>
              <a:t>- </a:t>
            </a:r>
            <a:r>
              <a:rPr lang="ko" altLang="ko-KR" sz="1200">
                <a:latin typeface="Arial"/>
                <a:ea typeface="Arial"/>
                <a:cs typeface="Arial"/>
                <a:sym typeface="Arial"/>
              </a:rPr>
              <a:t>하드웨어나 소프트웨어의 구현 상에서  재 설계 없이 매개변수의 조정만으로 보안수준을 결정</a:t>
            </a:r>
            <a:r>
              <a:rPr lang="en-US" altLang="ko" sz="1200">
                <a:latin typeface="Arial"/>
                <a:ea typeface="Arial"/>
                <a:cs typeface="Arial"/>
                <a:sym typeface="Arial"/>
              </a:rPr>
              <a:t> </a:t>
            </a:r>
            <a:r>
              <a:rPr lang="ko-KR" altLang="en-US" sz="1200">
                <a:latin typeface="Arial"/>
                <a:ea typeface="Arial"/>
                <a:cs typeface="Arial"/>
                <a:sym typeface="Arial"/>
              </a:rPr>
              <a:t>가능</a:t>
            </a:r>
            <a:endParaRPr lang="en-US" altLang="ko-KR" sz="1400">
              <a:latin typeface="Arial"/>
              <a:ea typeface="Arial"/>
              <a:cs typeface="Arial"/>
              <a:sym typeface="Arial"/>
            </a:endParaRPr>
          </a:p>
          <a:p>
            <a:pPr marL="171450" lvl="0" indent="-171450">
              <a:lnSpc>
                <a:spcPct val="170000"/>
              </a:lnSpc>
              <a:spcBef>
                <a:spcPts val="0"/>
              </a:spcBef>
              <a:buSzPts val="1100"/>
            </a:pPr>
            <a:r>
              <a:rPr lang="ko" sz="1400">
                <a:latin typeface="Arial"/>
                <a:ea typeface="Arial"/>
                <a:cs typeface="Arial"/>
                <a:sym typeface="Arial"/>
              </a:rPr>
              <a:t>암호문이 비교적 작고, 밴드폭이 어플리케이션 상의 한정된 밴드폭 통신상에서 적합</a:t>
            </a:r>
            <a:endParaRPr lang="en-US" altLang="ko" sz="1400">
              <a:latin typeface="Arial"/>
              <a:ea typeface="Arial"/>
              <a:cs typeface="Arial"/>
              <a:sym typeface="Arial"/>
            </a:endParaRPr>
          </a:p>
          <a:p>
            <a:pPr marL="171450" indent="-171450">
              <a:lnSpc>
                <a:spcPct val="170000"/>
              </a:lnSpc>
              <a:spcBef>
                <a:spcPts val="0"/>
              </a:spcBef>
              <a:buSzPts val="1100"/>
            </a:pPr>
            <a:r>
              <a:rPr lang="ko" sz="1400">
                <a:latin typeface="Arial"/>
                <a:ea typeface="Arial"/>
                <a:cs typeface="Arial"/>
                <a:sym typeface="Arial"/>
              </a:rPr>
              <a:t>큰 공개키 크기를 요구</a:t>
            </a:r>
            <a:endParaRPr sz="1400">
              <a:latin typeface="Arial"/>
              <a:ea typeface="Arial"/>
              <a:cs typeface="Arial"/>
              <a:sym typeface="Arial"/>
            </a:endParaRPr>
          </a:p>
          <a:p>
            <a:pPr marL="171450" indent="-171450">
              <a:lnSpc>
                <a:spcPct val="170000"/>
              </a:lnSpc>
              <a:spcBef>
                <a:spcPts val="0"/>
              </a:spcBef>
              <a:buSzPts val="1100"/>
            </a:pPr>
            <a:r>
              <a:rPr lang="ko" sz="1400">
                <a:latin typeface="Arial"/>
                <a:ea typeface="Arial"/>
                <a:cs typeface="Arial"/>
                <a:sym typeface="Arial"/>
              </a:rPr>
              <a:t>40년동안 지켜진 Goppa 코드를 사용한 보수적인 디자인을 통한 강한 보안 수준</a:t>
            </a:r>
            <a:r>
              <a:rPr lang="en-US" altLang="ko" sz="1400">
                <a:latin typeface="Arial"/>
                <a:ea typeface="Arial"/>
                <a:cs typeface="Arial"/>
                <a:sym typeface="Arial"/>
              </a:rPr>
              <a:t> </a:t>
            </a:r>
            <a:r>
              <a:rPr lang="ko-KR" altLang="en-US" sz="1400">
                <a:latin typeface="Arial"/>
                <a:ea typeface="Arial"/>
                <a:cs typeface="Arial"/>
                <a:sym typeface="Arial"/>
              </a:rPr>
              <a:t>보장</a:t>
            </a:r>
            <a:endParaRPr lang="en-US" altLang="ko" sz="1400">
              <a:latin typeface="Arial"/>
              <a:ea typeface="Arial"/>
              <a:cs typeface="Arial"/>
              <a:sym typeface="Arial"/>
            </a:endParaRPr>
          </a:p>
          <a:p>
            <a:pPr marL="171450" indent="-171450">
              <a:lnSpc>
                <a:spcPct val="170000"/>
              </a:lnSpc>
              <a:spcBef>
                <a:spcPts val="0"/>
              </a:spcBef>
              <a:buSzPts val="1100"/>
            </a:pPr>
            <a:r>
              <a:rPr lang="ko" sz="1400">
                <a:latin typeface="Arial"/>
                <a:ea typeface="Arial"/>
                <a:cs typeface="Arial"/>
                <a:sym typeface="Arial"/>
              </a:rPr>
              <a:t>NTS-KEM도 BIKE와 같이 보안레벨 1, 3, 5수준의 3가지 버전을 제안</a:t>
            </a:r>
            <a:endParaRPr lang="en-US" altLang="ko" sz="1400">
              <a:latin typeface="Arial"/>
              <a:ea typeface="Arial"/>
              <a:cs typeface="Arial"/>
              <a:sym typeface="Arial"/>
            </a:endParaRPr>
          </a:p>
          <a:p>
            <a:pPr marL="0" indent="0">
              <a:lnSpc>
                <a:spcPct val="170000"/>
              </a:lnSpc>
              <a:spcBef>
                <a:spcPts val="0"/>
              </a:spcBef>
              <a:buSzPts val="1100"/>
              <a:buNone/>
            </a:pPr>
            <a:r>
              <a:rPr lang="en-US" altLang="ko" sz="1400">
                <a:latin typeface="Arial"/>
                <a:ea typeface="Arial"/>
                <a:cs typeface="Arial"/>
                <a:sym typeface="Arial"/>
              </a:rPr>
              <a:t>     - </a:t>
            </a:r>
            <a:r>
              <a:rPr lang="ko" sz="1400">
                <a:latin typeface="Arial"/>
                <a:ea typeface="Arial"/>
                <a:cs typeface="Arial"/>
                <a:sym typeface="Arial"/>
              </a:rPr>
              <a:t>매개변수 설정에서 높은 유연성을 제공</a:t>
            </a:r>
            <a:endParaRPr lang="en-US" altLang="ko" sz="1400">
              <a:latin typeface="Arial"/>
              <a:ea typeface="Arial"/>
              <a:cs typeface="Arial"/>
              <a:sym typeface="Arial"/>
            </a:endParaRPr>
          </a:p>
          <a:p>
            <a:pPr marL="171450" indent="-171450">
              <a:lnSpc>
                <a:spcPct val="170000"/>
              </a:lnSpc>
              <a:spcBef>
                <a:spcPts val="0"/>
              </a:spcBef>
              <a:buSzPts val="1100"/>
            </a:pPr>
            <a:r>
              <a:rPr lang="ko" sz="1400">
                <a:latin typeface="Arial"/>
                <a:ea typeface="Arial"/>
                <a:cs typeface="Arial"/>
                <a:sym typeface="Arial"/>
              </a:rPr>
              <a:t>ROM</a:t>
            </a:r>
            <a:r>
              <a:rPr lang="en-US" altLang="ko" sz="1400">
                <a:latin typeface="Arial"/>
                <a:ea typeface="Arial"/>
                <a:cs typeface="Arial"/>
                <a:sym typeface="Arial"/>
              </a:rPr>
              <a:t>(random oracle model)</a:t>
            </a:r>
            <a:r>
              <a:rPr lang="ko" sz="1400">
                <a:latin typeface="Arial"/>
                <a:ea typeface="Arial"/>
                <a:cs typeface="Arial"/>
                <a:sym typeface="Arial"/>
              </a:rPr>
              <a:t>에</a:t>
            </a:r>
            <a:r>
              <a:rPr lang="en-US" altLang="ko" sz="1400">
                <a:latin typeface="Arial"/>
                <a:ea typeface="Arial"/>
                <a:cs typeface="Arial"/>
                <a:sym typeface="Arial"/>
              </a:rPr>
              <a:t> </a:t>
            </a:r>
            <a:r>
              <a:rPr lang="ko-KR" altLang="en-US" sz="1400">
                <a:latin typeface="Arial"/>
                <a:ea typeface="Arial"/>
                <a:cs typeface="Arial"/>
                <a:sym typeface="Arial"/>
              </a:rPr>
              <a:t>대한</a:t>
            </a:r>
            <a:r>
              <a:rPr lang="ko" sz="1400">
                <a:latin typeface="Arial"/>
                <a:ea typeface="Arial"/>
                <a:cs typeface="Arial"/>
                <a:sym typeface="Arial"/>
              </a:rPr>
              <a:t> </a:t>
            </a:r>
            <a:r>
              <a:rPr lang="ko-KR" altLang="en-US" sz="1400">
                <a:latin typeface="Arial"/>
                <a:ea typeface="Arial"/>
                <a:cs typeface="Arial"/>
                <a:sym typeface="Arial"/>
              </a:rPr>
              <a:t>보안성 확보</a:t>
            </a:r>
            <a:endParaRPr lang="en-US" altLang="ko-KR" sz="1400">
              <a:latin typeface="Arial"/>
              <a:ea typeface="Arial"/>
              <a:cs typeface="Arial"/>
              <a:sym typeface="Arial"/>
            </a:endParaRPr>
          </a:p>
          <a:p>
            <a:pPr marL="0" indent="0">
              <a:lnSpc>
                <a:spcPct val="170000"/>
              </a:lnSpc>
              <a:spcBef>
                <a:spcPts val="0"/>
              </a:spcBef>
              <a:buSzPts val="1100"/>
              <a:buNone/>
            </a:pPr>
            <a:r>
              <a:rPr lang="en-US" altLang="ko" sz="1400">
                <a:latin typeface="Arial"/>
                <a:ea typeface="Arial"/>
                <a:cs typeface="Arial"/>
                <a:sym typeface="Arial"/>
              </a:rPr>
              <a:t>     - </a:t>
            </a:r>
            <a:r>
              <a:rPr lang="ko" sz="1400">
                <a:latin typeface="Arial"/>
                <a:ea typeface="Arial"/>
                <a:cs typeface="Arial"/>
                <a:sym typeface="Arial"/>
              </a:rPr>
              <a:t>QROM 에</a:t>
            </a:r>
            <a:r>
              <a:rPr lang="ko-KR" altLang="en-US" sz="1400">
                <a:latin typeface="Arial"/>
                <a:ea typeface="Arial"/>
                <a:cs typeface="Arial"/>
                <a:sym typeface="Arial"/>
              </a:rPr>
              <a:t> 대한 대비 필요</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HQC</a:t>
            </a:r>
            <a:endParaRPr/>
          </a:p>
        </p:txBody>
      </p:sp>
      <p:sp>
        <p:nvSpPr>
          <p:cNvPr id="386" name="Google Shape;386;p62"/>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171450" indent="-171450">
              <a:lnSpc>
                <a:spcPct val="200000"/>
              </a:lnSpc>
              <a:spcBef>
                <a:spcPts val="0"/>
              </a:spcBef>
              <a:buSzPts val="1100"/>
            </a:pPr>
            <a:r>
              <a:rPr lang="ko" sz="1600">
                <a:latin typeface="Arial"/>
                <a:ea typeface="Arial"/>
                <a:cs typeface="Arial"/>
                <a:sym typeface="Arial"/>
              </a:rPr>
              <a:t>HQC는 Quasi-Cyclic 코드를 사용</a:t>
            </a:r>
            <a:endParaRPr lang="en-US" altLang="ko" sz="1600">
              <a:latin typeface="Arial"/>
              <a:ea typeface="Arial"/>
              <a:cs typeface="Arial"/>
              <a:sym typeface="Arial"/>
            </a:endParaRPr>
          </a:p>
          <a:p>
            <a:pPr marL="171450" indent="-171450">
              <a:lnSpc>
                <a:spcPct val="200000"/>
              </a:lnSpc>
              <a:spcBef>
                <a:spcPts val="0"/>
              </a:spcBef>
              <a:buSzPts val="1100"/>
            </a:pPr>
            <a:r>
              <a:rPr lang="ko" sz="1600">
                <a:latin typeface="Arial"/>
                <a:ea typeface="Arial"/>
                <a:cs typeface="Arial"/>
                <a:sym typeface="Arial"/>
              </a:rPr>
              <a:t>IND-CCA2 보안성을 제공</a:t>
            </a:r>
            <a:endParaRPr lang="en-US" altLang="ko" sz="1600">
              <a:latin typeface="Arial"/>
              <a:ea typeface="Arial"/>
              <a:cs typeface="Arial"/>
              <a:sym typeface="Arial"/>
            </a:endParaRPr>
          </a:p>
          <a:p>
            <a:pPr marL="171450" indent="-171450">
              <a:lnSpc>
                <a:spcPct val="200000"/>
              </a:lnSpc>
              <a:spcBef>
                <a:spcPts val="0"/>
              </a:spcBef>
              <a:buSzPts val="1100"/>
            </a:pPr>
            <a:r>
              <a:rPr lang="ko" sz="1600">
                <a:latin typeface="Arial"/>
                <a:ea typeface="Arial"/>
                <a:cs typeface="Arial"/>
                <a:sym typeface="Arial"/>
              </a:rPr>
              <a:t>KEM변환에 완벽히 부합하며 보안레벨 1, 3, 5에 따른 세가지 버전을 제공</a:t>
            </a:r>
            <a:endParaRPr lang="en-US" altLang="ko" sz="1600">
              <a:latin typeface="Arial"/>
              <a:ea typeface="Arial"/>
              <a:cs typeface="Arial"/>
              <a:sym typeface="Arial"/>
            </a:endParaRPr>
          </a:p>
          <a:p>
            <a:pPr marL="171450" indent="-171450">
              <a:lnSpc>
                <a:spcPct val="200000"/>
              </a:lnSpc>
              <a:spcBef>
                <a:spcPts val="0"/>
              </a:spcBef>
              <a:buSzPts val="1100"/>
            </a:pPr>
            <a:r>
              <a:rPr lang="ko" sz="1600">
                <a:latin typeface="Arial"/>
                <a:ea typeface="Arial"/>
                <a:cs typeface="Arial"/>
                <a:sym typeface="Arial"/>
              </a:rPr>
              <a:t>복호 시 실패에 대해 DFR(Decryption failure Rate) 분석을 특징으로한다. </a:t>
            </a:r>
            <a:endParaRPr lang="en-US" altLang="ko" sz="1600">
              <a:latin typeface="Arial"/>
              <a:ea typeface="Arial"/>
              <a:cs typeface="Arial"/>
              <a:sym typeface="Arial"/>
            </a:endParaRPr>
          </a:p>
          <a:p>
            <a:pPr marL="171450" indent="-171450">
              <a:lnSpc>
                <a:spcPct val="200000"/>
              </a:lnSpc>
              <a:spcBef>
                <a:spcPts val="0"/>
              </a:spcBef>
              <a:buSzPts val="1100"/>
            </a:pPr>
            <a:r>
              <a:rPr lang="ko" sz="1600">
                <a:latin typeface="Arial"/>
                <a:ea typeface="Arial"/>
                <a:cs typeface="Arial"/>
                <a:sym typeface="Arial"/>
              </a:rPr>
              <a:t>QC 코드는 암호체계에서 매우 유용하며 상당히 큰 키의 사이즈를 줄</a:t>
            </a:r>
            <a:r>
              <a:rPr lang="ko-KR" altLang="en-US" sz="1600">
                <a:latin typeface="Arial"/>
                <a:ea typeface="Arial"/>
                <a:cs typeface="Arial"/>
                <a:sym typeface="Arial"/>
              </a:rPr>
              <a:t>임</a:t>
            </a:r>
            <a:endParaRPr lang="en-US" altLang="ko" sz="1600">
              <a:latin typeface="Arial"/>
              <a:ea typeface="Arial"/>
              <a:cs typeface="Arial"/>
              <a:sym typeface="Arial"/>
            </a:endParaRPr>
          </a:p>
          <a:p>
            <a:pPr marL="171450" indent="-171450">
              <a:lnSpc>
                <a:spcPct val="200000"/>
              </a:lnSpc>
              <a:spcBef>
                <a:spcPts val="0"/>
              </a:spcBef>
              <a:buSzPts val="1100"/>
            </a:pPr>
            <a:r>
              <a:rPr lang="ko" sz="1600">
                <a:latin typeface="Arial"/>
                <a:ea typeface="Arial"/>
                <a:cs typeface="Arial"/>
                <a:sym typeface="Arial"/>
              </a:rPr>
              <a:t>느린 암호화 속도</a:t>
            </a:r>
            <a:endParaRPr sz="4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RQC</a:t>
            </a:r>
            <a:endParaRPr/>
          </a:p>
        </p:txBody>
      </p:sp>
      <p:sp>
        <p:nvSpPr>
          <p:cNvPr id="392" name="Google Shape;392;p63"/>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285750" indent="-285750">
              <a:lnSpc>
                <a:spcPct val="200000"/>
              </a:lnSpc>
              <a:spcBef>
                <a:spcPts val="0"/>
              </a:spcBef>
              <a:buSzPts val="1100"/>
            </a:pPr>
            <a:r>
              <a:rPr lang="ko" sz="1600">
                <a:latin typeface="Arial"/>
                <a:ea typeface="Arial"/>
                <a:cs typeface="Arial"/>
                <a:sym typeface="Arial"/>
              </a:rPr>
              <a:t>RQC는 Rank-Quasi Cyclic 코드를 기반</a:t>
            </a:r>
            <a:endParaRPr lang="en-US" altLang="ko" sz="1600">
              <a:latin typeface="Arial"/>
              <a:ea typeface="Arial"/>
              <a:cs typeface="Arial"/>
              <a:sym typeface="Arial"/>
            </a:endParaRPr>
          </a:p>
          <a:p>
            <a:pPr marL="285750" indent="-285750">
              <a:lnSpc>
                <a:spcPct val="200000"/>
              </a:lnSpc>
              <a:spcBef>
                <a:spcPts val="0"/>
              </a:spcBef>
              <a:buSzPts val="1100"/>
            </a:pPr>
            <a:r>
              <a:rPr lang="ko" sz="1600">
                <a:latin typeface="Arial"/>
                <a:ea typeface="Arial"/>
                <a:cs typeface="Arial"/>
                <a:sym typeface="Arial"/>
              </a:rPr>
              <a:t>IND-CCA2 의 보안성을 제공</a:t>
            </a:r>
            <a:endParaRPr lang="en-US" altLang="ko" sz="1600">
              <a:latin typeface="Arial"/>
              <a:ea typeface="Arial"/>
              <a:cs typeface="Arial"/>
              <a:sym typeface="Arial"/>
            </a:endParaRPr>
          </a:p>
          <a:p>
            <a:pPr marL="285750" indent="-285750">
              <a:lnSpc>
                <a:spcPct val="200000"/>
              </a:lnSpc>
              <a:spcBef>
                <a:spcPts val="0"/>
              </a:spcBef>
              <a:buSzPts val="1100"/>
            </a:pPr>
            <a:r>
              <a:rPr lang="ko" altLang="ko-KR" sz="1600">
                <a:latin typeface="Arial"/>
                <a:ea typeface="Arial"/>
                <a:cs typeface="Arial"/>
                <a:sym typeface="Arial"/>
              </a:rPr>
              <a:t>KEM 변환에 부합하며  보안강도에 따라 1, 3, 5 세가지 버전을 제공</a:t>
            </a:r>
            <a:endParaRPr lang="en-US" altLang="ko" sz="1600">
              <a:latin typeface="Arial"/>
              <a:ea typeface="Arial"/>
              <a:cs typeface="Arial"/>
              <a:sym typeface="Arial"/>
            </a:endParaRPr>
          </a:p>
          <a:p>
            <a:pPr marL="285750" indent="-285750">
              <a:lnSpc>
                <a:spcPct val="200000"/>
              </a:lnSpc>
              <a:spcBef>
                <a:spcPts val="0"/>
              </a:spcBef>
              <a:buSzPts val="1100"/>
            </a:pPr>
            <a:r>
              <a:rPr lang="ko" altLang="ko-KR" sz="1600">
                <a:latin typeface="Arial"/>
                <a:ea typeface="Arial"/>
                <a:cs typeface="Arial"/>
                <a:sym typeface="Arial"/>
              </a:rPr>
              <a:t>RQC의 디코딩알고리즘은 deterministic 하기 때문에 Decryption Failure Rate(DFR)이 제로</a:t>
            </a:r>
            <a:endParaRPr lang="en-US" altLang="ko" sz="1600">
              <a:latin typeface="Arial"/>
              <a:ea typeface="Arial"/>
              <a:cs typeface="Arial"/>
              <a:sym typeface="Arial"/>
            </a:endParaRPr>
          </a:p>
          <a:p>
            <a:pPr marL="285750" indent="-285750">
              <a:lnSpc>
                <a:spcPct val="200000"/>
              </a:lnSpc>
              <a:spcBef>
                <a:spcPts val="0"/>
              </a:spcBef>
              <a:buSzPts val="1100"/>
            </a:pPr>
            <a:r>
              <a:rPr lang="ko-KR" altLang="en-US" sz="1600">
                <a:latin typeface="Arial"/>
                <a:ea typeface="Arial"/>
                <a:cs typeface="Arial"/>
                <a:sym typeface="Arial"/>
              </a:rPr>
              <a:t>부채널 공격에 대한 내성 확보</a:t>
            </a:r>
            <a:endParaRPr lang="ko-KR" altLang="en-US" sz="4000"/>
          </a:p>
          <a:p>
            <a:pPr marL="285750" indent="-285750">
              <a:lnSpc>
                <a:spcPct val="200000"/>
              </a:lnSpc>
              <a:spcBef>
                <a:spcPts val="0"/>
              </a:spcBef>
              <a:buSzPts val="1100"/>
            </a:pPr>
            <a:endParaRPr lang="en-US" altLang="ko" sz="16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ROLLO</a:t>
            </a:r>
            <a:endParaRPr/>
          </a:p>
        </p:txBody>
      </p:sp>
      <p:sp>
        <p:nvSpPr>
          <p:cNvPr id="398" name="Google Shape;398;p64"/>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171450" indent="-171450">
              <a:lnSpc>
                <a:spcPct val="115000"/>
              </a:lnSpc>
              <a:spcBef>
                <a:spcPts val="0"/>
              </a:spcBef>
              <a:buSzPts val="1100"/>
            </a:pPr>
            <a:r>
              <a:rPr lang="ko" sz="1200">
                <a:latin typeface="Arial"/>
                <a:ea typeface="Arial"/>
                <a:cs typeface="Arial"/>
                <a:sym typeface="Arial"/>
              </a:rPr>
              <a:t>Round1 의 암호후보 3개Rank-Ouroboros, LAKE, LOCKER 를 </a:t>
            </a:r>
            <a:r>
              <a:rPr lang="ko-KR" altLang="en-US" sz="1200">
                <a:latin typeface="Arial"/>
                <a:ea typeface="Arial"/>
                <a:cs typeface="Arial"/>
                <a:sym typeface="Arial"/>
              </a:rPr>
              <a:t>통합한 버전</a:t>
            </a:r>
            <a:endParaRPr lang="en-US" altLang="ko-KR" sz="1200">
              <a:latin typeface="Arial"/>
              <a:ea typeface="Arial"/>
              <a:cs typeface="Arial"/>
              <a:sym typeface="Arial"/>
            </a:endParaRPr>
          </a:p>
          <a:p>
            <a:pPr marL="171450" indent="-171450">
              <a:lnSpc>
                <a:spcPct val="115000"/>
              </a:lnSpc>
              <a:spcBef>
                <a:spcPts val="0"/>
              </a:spcBef>
              <a:buSzPts val="1100"/>
            </a:pPr>
            <a:endParaRPr lang="en-US" altLang="ko" sz="1200">
              <a:latin typeface="Arial"/>
              <a:ea typeface="Arial"/>
              <a:cs typeface="Arial"/>
              <a:sym typeface="Arial"/>
            </a:endParaRPr>
          </a:p>
          <a:p>
            <a:pPr marL="171450" indent="-171450">
              <a:lnSpc>
                <a:spcPct val="115000"/>
              </a:lnSpc>
              <a:spcBef>
                <a:spcPts val="0"/>
              </a:spcBef>
              <a:buSzPts val="1100"/>
            </a:pPr>
            <a:r>
              <a:rPr lang="ko" sz="1200">
                <a:latin typeface="Arial"/>
                <a:ea typeface="Arial"/>
                <a:cs typeface="Arial"/>
                <a:sym typeface="Arial"/>
              </a:rPr>
              <a:t>LAKE는 ROLLO-I, LOCKER는 ROLLO-II, Rank Ouroboros는 ROLLO-</a:t>
            </a:r>
            <a:r>
              <a:rPr lang="ko" sz="1200"/>
              <a:t>III 로 개명</a:t>
            </a:r>
            <a:endParaRPr lang="en-US" altLang="ko" sz="1200"/>
          </a:p>
          <a:p>
            <a:pPr marL="171450" indent="-171450">
              <a:lnSpc>
                <a:spcPct val="115000"/>
              </a:lnSpc>
              <a:spcBef>
                <a:spcPts val="0"/>
              </a:spcBef>
              <a:buSzPts val="1100"/>
            </a:pPr>
            <a:endParaRPr lang="en-US" altLang="ko" sz="1200">
              <a:latin typeface="Arial"/>
              <a:ea typeface="Arial"/>
              <a:cs typeface="Arial"/>
              <a:sym typeface="Arial"/>
            </a:endParaRPr>
          </a:p>
          <a:p>
            <a:pPr marL="171450" indent="-171450">
              <a:lnSpc>
                <a:spcPct val="115000"/>
              </a:lnSpc>
              <a:spcBef>
                <a:spcPts val="0"/>
              </a:spcBef>
              <a:buSzPts val="1100"/>
            </a:pPr>
            <a:r>
              <a:rPr lang="ko" sz="1200">
                <a:latin typeface="Arial"/>
                <a:ea typeface="Arial"/>
                <a:cs typeface="Arial"/>
                <a:sym typeface="Arial"/>
              </a:rPr>
              <a:t>Rank Metric 코드 기반으로하며 LRPC(Low Rank Parity Check)코드에 대하여 동일한 디코딩 알고리즘을 공유</a:t>
            </a:r>
            <a:r>
              <a:rPr lang="ko-KR" altLang="en-US" sz="1200">
                <a:latin typeface="Arial"/>
                <a:ea typeface="Arial"/>
                <a:cs typeface="Arial"/>
                <a:sym typeface="Arial"/>
              </a:rPr>
              <a:t>함</a:t>
            </a:r>
            <a:endParaRPr lang="en-US" altLang="ko" sz="1200">
              <a:latin typeface="Arial"/>
              <a:ea typeface="Arial"/>
              <a:cs typeface="Arial"/>
              <a:sym typeface="Arial"/>
            </a:endParaRPr>
          </a:p>
          <a:p>
            <a:pPr marL="0" indent="0">
              <a:lnSpc>
                <a:spcPct val="115000"/>
              </a:lnSpc>
              <a:spcBef>
                <a:spcPts val="0"/>
              </a:spcBef>
              <a:buSzPts val="1100"/>
              <a:buNone/>
            </a:pPr>
            <a:endParaRPr lang="en-US" altLang="ko" sz="1200">
              <a:latin typeface="Arial"/>
              <a:ea typeface="Arial"/>
              <a:cs typeface="Arial"/>
              <a:sym typeface="Arial"/>
            </a:endParaRPr>
          </a:p>
          <a:p>
            <a:pPr marL="171450" indent="-171450">
              <a:lnSpc>
                <a:spcPct val="115000"/>
              </a:lnSpc>
              <a:spcBef>
                <a:spcPts val="0"/>
              </a:spcBef>
              <a:buSzPts val="1100"/>
            </a:pPr>
            <a:r>
              <a:rPr lang="ko" sz="1200">
                <a:latin typeface="Arial"/>
                <a:ea typeface="Arial"/>
                <a:cs typeface="Arial"/>
                <a:sym typeface="Arial"/>
              </a:rPr>
              <a:t>부채널 공격을 막기위해 ROLLO-I, </a:t>
            </a:r>
            <a:r>
              <a:rPr lang="ko" sz="1200"/>
              <a:t>III</a:t>
            </a:r>
            <a:r>
              <a:rPr lang="ko" sz="1200">
                <a:latin typeface="Arial"/>
                <a:ea typeface="Arial"/>
                <a:cs typeface="Arial"/>
                <a:sym typeface="Arial"/>
              </a:rPr>
              <a:t> 는 임시키를 사용하여 공격을 무효화 시키고 ROLLO-II의 경우 키에대한 정보를 얻을</a:t>
            </a:r>
            <a:r>
              <a:rPr lang="en-US" altLang="ko" sz="1200">
                <a:latin typeface="Arial"/>
                <a:ea typeface="Arial"/>
                <a:cs typeface="Arial"/>
                <a:sym typeface="Arial"/>
              </a:rPr>
              <a:t> </a:t>
            </a:r>
            <a:r>
              <a:rPr lang="ko" sz="1200">
                <a:latin typeface="Arial"/>
                <a:ea typeface="Arial"/>
                <a:cs typeface="Arial"/>
                <a:sym typeface="Arial"/>
              </a:rPr>
              <a:t>확률이 낮아 공격이 실용적이지 않다고 주장한다.</a:t>
            </a:r>
            <a:endParaRPr lang="en-US" altLang="ko" sz="1200">
              <a:latin typeface="Arial"/>
              <a:ea typeface="Arial"/>
              <a:cs typeface="Arial"/>
              <a:sym typeface="Arial"/>
            </a:endParaRPr>
          </a:p>
          <a:p>
            <a:pPr marL="171450" indent="-171450">
              <a:lnSpc>
                <a:spcPct val="115000"/>
              </a:lnSpc>
              <a:spcBef>
                <a:spcPts val="0"/>
              </a:spcBef>
              <a:buSzPts val="1100"/>
            </a:pPr>
            <a:endParaRPr lang="en-US" altLang="ko" sz="1200">
              <a:latin typeface="Arial"/>
              <a:ea typeface="Arial"/>
              <a:cs typeface="Arial"/>
              <a:sym typeface="Arial"/>
            </a:endParaRPr>
          </a:p>
          <a:p>
            <a:pPr marL="171450" indent="-171450">
              <a:lnSpc>
                <a:spcPct val="115000"/>
              </a:lnSpc>
              <a:spcBef>
                <a:spcPts val="0"/>
              </a:spcBef>
              <a:buSzPts val="1100"/>
            </a:pPr>
            <a:r>
              <a:rPr lang="ko" sz="1200">
                <a:latin typeface="Arial"/>
                <a:ea typeface="Arial"/>
                <a:cs typeface="Arial"/>
                <a:sym typeface="Arial"/>
              </a:rPr>
              <a:t>ROLLO-I, ROLLO-</a:t>
            </a:r>
            <a:r>
              <a:rPr lang="ko" sz="1200"/>
              <a:t>III는 IND-CPA KEM</a:t>
            </a:r>
            <a:r>
              <a:rPr lang="en-US" altLang="ko" sz="1200"/>
              <a:t> </a:t>
            </a:r>
            <a:r>
              <a:rPr lang="ko-KR" altLang="en-US" sz="1200"/>
              <a:t>보장</a:t>
            </a:r>
            <a:endParaRPr lang="en-US" altLang="ko" sz="1200"/>
          </a:p>
          <a:p>
            <a:pPr marL="171450" indent="-171450">
              <a:lnSpc>
                <a:spcPct val="115000"/>
              </a:lnSpc>
              <a:spcBef>
                <a:spcPts val="0"/>
              </a:spcBef>
              <a:buSzPts val="1100"/>
            </a:pPr>
            <a:endParaRPr lang="en-US" altLang="ko" sz="1200"/>
          </a:p>
          <a:p>
            <a:pPr marL="171450" indent="-171450">
              <a:lnSpc>
                <a:spcPct val="115000"/>
              </a:lnSpc>
              <a:spcBef>
                <a:spcPts val="0"/>
              </a:spcBef>
              <a:buSzPts val="1100"/>
            </a:pPr>
            <a:r>
              <a:rPr lang="ko" sz="1200"/>
              <a:t>ROLLO-</a:t>
            </a:r>
            <a:r>
              <a:rPr lang="ko" sz="1200">
                <a:latin typeface="Arial"/>
                <a:ea typeface="Arial"/>
                <a:cs typeface="Arial"/>
                <a:sym typeface="Arial"/>
              </a:rPr>
              <a:t>II는 IND-CCA2 PKE 이</a:t>
            </a:r>
            <a:r>
              <a:rPr lang="ko-KR" altLang="en-US" sz="1200">
                <a:latin typeface="Arial"/>
                <a:ea typeface="Arial"/>
                <a:cs typeface="Arial"/>
                <a:sym typeface="Arial"/>
              </a:rPr>
              <a:t>보장</a:t>
            </a:r>
            <a:endParaRPr sz="3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LEDAcrypt</a:t>
            </a:r>
            <a:endParaRPr/>
          </a:p>
        </p:txBody>
      </p:sp>
      <p:sp>
        <p:nvSpPr>
          <p:cNvPr id="404" name="Google Shape;404;p65"/>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171450" indent="-171450">
              <a:lnSpc>
                <a:spcPct val="115000"/>
              </a:lnSpc>
              <a:spcBef>
                <a:spcPts val="0"/>
              </a:spcBef>
              <a:buSzPts val="1100"/>
            </a:pPr>
            <a:r>
              <a:rPr lang="ko" sz="1400">
                <a:latin typeface="Arial"/>
                <a:ea typeface="Arial"/>
                <a:cs typeface="Arial"/>
                <a:sym typeface="Arial"/>
              </a:rPr>
              <a:t>LEDAcrypt는 크게 다음 3가지로 분류</a:t>
            </a: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tLang="ko" sz="1400">
                <a:latin typeface="Arial"/>
                <a:ea typeface="Arial"/>
                <a:cs typeface="Arial"/>
                <a:sym typeface="Arial"/>
              </a:rPr>
              <a:t>1. </a:t>
            </a:r>
            <a:r>
              <a:rPr lang="ko" sz="1400">
                <a:latin typeface="Arial"/>
                <a:ea typeface="Arial"/>
                <a:cs typeface="Arial"/>
                <a:sym typeface="Arial"/>
              </a:rPr>
              <a:t>임시키를 사용하는 LEDAcrypt KEM 은 IND-CPA 보안을 제공</a:t>
            </a: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tLang="ko" sz="1400">
                <a:latin typeface="Arial"/>
                <a:ea typeface="Arial"/>
                <a:cs typeface="Arial"/>
                <a:sym typeface="Arial"/>
              </a:rPr>
              <a:t>2. </a:t>
            </a:r>
            <a:r>
              <a:rPr lang="ko" sz="1400">
                <a:latin typeface="Arial"/>
                <a:ea typeface="Arial"/>
                <a:cs typeface="Arial"/>
                <a:sym typeface="Arial"/>
              </a:rPr>
              <a:t>long-term key를 사용하는 새로운 버전의 LEDAcrypt KEM은 DEM(Data Encapsulation mechanism)과</a:t>
            </a:r>
            <a:br>
              <a:rPr lang="en-US" altLang="ko" sz="1400">
                <a:latin typeface="Arial"/>
                <a:ea typeface="Arial"/>
                <a:cs typeface="Arial"/>
                <a:sym typeface="Arial"/>
              </a:rPr>
            </a:br>
            <a:r>
              <a:rPr lang="en-US" altLang="ko" sz="1400">
                <a:latin typeface="Arial"/>
                <a:ea typeface="Arial"/>
                <a:cs typeface="Arial"/>
                <a:sym typeface="Arial"/>
              </a:rPr>
              <a:t>  </a:t>
            </a:r>
            <a:r>
              <a:rPr lang="ko" sz="1400">
                <a:latin typeface="Arial"/>
                <a:ea typeface="Arial"/>
                <a:cs typeface="Arial"/>
                <a:sym typeface="Arial"/>
              </a:rPr>
              <a:t> 함께 IND-CCA2 보안을 제공</a:t>
            </a: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en-US" altLang="ko"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tLang="ko" sz="1400">
                <a:latin typeface="Arial"/>
                <a:ea typeface="Arial"/>
                <a:cs typeface="Arial"/>
                <a:sym typeface="Arial"/>
              </a:rPr>
              <a:t>3. </a:t>
            </a:r>
            <a:r>
              <a:rPr lang="ko" sz="1400">
                <a:latin typeface="Arial"/>
                <a:ea typeface="Arial"/>
                <a:cs typeface="Arial"/>
                <a:sym typeface="Arial"/>
              </a:rPr>
              <a:t>LEDAcrypt KEM 의 대체 솔루션으로 long-term key를 사용하는 LEDAcrypt PKC는 짧은 메세지를 </a:t>
            </a:r>
            <a:br>
              <a:rPr lang="en-US" altLang="ko" sz="1400">
                <a:latin typeface="Arial"/>
                <a:ea typeface="Arial"/>
                <a:cs typeface="Arial"/>
                <a:sym typeface="Arial"/>
              </a:rPr>
            </a:br>
            <a:r>
              <a:rPr lang="en-US" altLang="ko" sz="1400">
                <a:latin typeface="Arial"/>
                <a:ea typeface="Arial"/>
                <a:cs typeface="Arial"/>
                <a:sym typeface="Arial"/>
              </a:rPr>
              <a:t>   </a:t>
            </a:r>
            <a:r>
              <a:rPr lang="ko" sz="1400">
                <a:latin typeface="Arial"/>
                <a:ea typeface="Arial"/>
                <a:cs typeface="Arial"/>
                <a:sym typeface="Arial"/>
              </a:rPr>
              <a:t>사용하는 대역폭에 최적화 되어있으며 IND-CCA2 보안을 제공</a:t>
            </a:r>
            <a:endParaRPr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a:latin typeface="Arial"/>
              <a:ea typeface="Arial"/>
              <a:cs typeface="Arial"/>
              <a:sym typeface="Arial"/>
            </a:endParaRPr>
          </a:p>
          <a:p>
            <a:pPr marL="171450" indent="-171450">
              <a:lnSpc>
                <a:spcPct val="115000"/>
              </a:lnSpc>
              <a:spcBef>
                <a:spcPts val="0"/>
              </a:spcBef>
              <a:buSzPts val="1100"/>
            </a:pPr>
            <a:r>
              <a:rPr lang="ko" sz="1400">
                <a:latin typeface="Arial"/>
                <a:ea typeface="Arial"/>
                <a:cs typeface="Arial"/>
                <a:sym typeface="Arial"/>
              </a:rPr>
              <a:t>보안레벨 1, 3, 5에 따른 버전을 제공하며 QC-LDPC(Quasi-Cyclic Low-Density Parity- Check</a:t>
            </a:r>
            <a:r>
              <a:rPr lang="en-US" altLang="ko" sz="1400">
                <a:latin typeface="Arial"/>
                <a:ea typeface="Arial"/>
                <a:cs typeface="Arial"/>
                <a:sym typeface="Arial"/>
              </a:rPr>
              <a:t>) </a:t>
            </a:r>
            <a:br>
              <a:rPr lang="en-US" altLang="ko" sz="1400">
                <a:latin typeface="Arial"/>
                <a:ea typeface="Arial"/>
                <a:cs typeface="Arial"/>
                <a:sym typeface="Arial"/>
              </a:rPr>
            </a:br>
            <a:r>
              <a:rPr lang="ko" sz="1400">
                <a:latin typeface="Arial"/>
                <a:ea typeface="Arial"/>
                <a:cs typeface="Arial"/>
                <a:sym typeface="Arial"/>
              </a:rPr>
              <a:t>코드에</a:t>
            </a:r>
            <a:r>
              <a:rPr lang="en-US" altLang="ko" sz="1400">
                <a:latin typeface="Arial"/>
                <a:ea typeface="Arial"/>
                <a:cs typeface="Arial"/>
                <a:sym typeface="Arial"/>
              </a:rPr>
              <a:t> </a:t>
            </a:r>
            <a:r>
              <a:rPr lang="ko" sz="1400">
                <a:latin typeface="Arial"/>
                <a:ea typeface="Arial"/>
                <a:cs typeface="Arial"/>
                <a:sym typeface="Arial"/>
              </a:rPr>
              <a:t>기반</a:t>
            </a:r>
            <a:r>
              <a:rPr lang="ko-KR" altLang="en-US" sz="1400">
                <a:latin typeface="Arial"/>
                <a:ea typeface="Arial"/>
                <a:cs typeface="Arial"/>
                <a:sym typeface="Arial"/>
              </a:rPr>
              <a:t>함</a:t>
            </a:r>
            <a:endParaRPr lang="en-US" altLang="ko"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194" name="Google Shape;194;p34"/>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ko"/>
              <a:t>패리티 비트</a:t>
            </a:r>
            <a:endParaRPr/>
          </a:p>
          <a:p>
            <a:pPr marL="457200" lvl="0" indent="-317500" algn="l" rtl="0">
              <a:lnSpc>
                <a:spcPct val="115000"/>
              </a:lnSpc>
              <a:spcBef>
                <a:spcPts val="800"/>
              </a:spcBef>
              <a:spcAft>
                <a:spcPts val="0"/>
              </a:spcAft>
              <a:buSzPts val="1400"/>
              <a:buChar char="•"/>
            </a:pPr>
            <a:r>
              <a:rPr lang="ko"/>
              <a:t>1부터 2</a:t>
            </a:r>
            <a:r>
              <a:rPr lang="ko" baseline="30000"/>
              <a:t>n</a:t>
            </a:r>
            <a:r>
              <a:rPr lang="ko"/>
              <a:t> 위치에 배치</a:t>
            </a:r>
            <a:endParaRPr/>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pic>
        <p:nvPicPr>
          <p:cNvPr id="195" name="Google Shape;195;p34"/>
          <p:cNvPicPr preferRelativeResize="0"/>
          <p:nvPr/>
        </p:nvPicPr>
        <p:blipFill>
          <a:blip r:embed="rId3">
            <a:alphaModFix/>
          </a:blip>
          <a:stretch>
            <a:fillRect/>
          </a:stretch>
        </p:blipFill>
        <p:spPr>
          <a:xfrm>
            <a:off x="947738" y="2048038"/>
            <a:ext cx="7248525" cy="1552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Classic McEliece</a:t>
            </a:r>
            <a:endParaRPr/>
          </a:p>
        </p:txBody>
      </p:sp>
      <p:pic>
        <p:nvPicPr>
          <p:cNvPr id="410" name="Google Shape;410;p66"/>
          <p:cNvPicPr preferRelativeResize="0"/>
          <p:nvPr/>
        </p:nvPicPr>
        <p:blipFill>
          <a:blip r:embed="rId3">
            <a:alphaModFix/>
          </a:blip>
          <a:stretch>
            <a:fillRect/>
          </a:stretch>
        </p:blipFill>
        <p:spPr>
          <a:xfrm>
            <a:off x="1391063" y="1840579"/>
            <a:ext cx="6361874" cy="1462343"/>
          </a:xfrm>
          <a:prstGeom prst="rect">
            <a:avLst/>
          </a:prstGeom>
          <a:noFill/>
          <a:ln>
            <a:noFill/>
          </a:ln>
        </p:spPr>
      </p:pic>
      <p:sp>
        <p:nvSpPr>
          <p:cNvPr id="411" name="Google Shape;411;p66"/>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Classic McEliece 성능 비교</a:t>
            </a:r>
            <a:endParaRPr>
              <a:latin typeface="Malgun Gothic"/>
              <a:ea typeface="Malgun Gothic"/>
              <a:cs typeface="Malgun Gothic"/>
              <a:sym typeface="Malgun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BIKE</a:t>
            </a:r>
            <a:endParaRPr/>
          </a:p>
        </p:txBody>
      </p:sp>
      <p:pic>
        <p:nvPicPr>
          <p:cNvPr id="417" name="Google Shape;417;p67"/>
          <p:cNvPicPr preferRelativeResize="0"/>
          <p:nvPr/>
        </p:nvPicPr>
        <p:blipFill rotWithShape="1">
          <a:blip r:embed="rId3">
            <a:alphaModFix/>
          </a:blip>
          <a:srcRect b="41304"/>
          <a:stretch/>
        </p:blipFill>
        <p:spPr>
          <a:xfrm>
            <a:off x="2320825" y="894350"/>
            <a:ext cx="4502350" cy="2358626"/>
          </a:xfrm>
          <a:prstGeom prst="rect">
            <a:avLst/>
          </a:prstGeom>
          <a:noFill/>
          <a:ln>
            <a:noFill/>
          </a:ln>
        </p:spPr>
      </p:pic>
      <p:pic>
        <p:nvPicPr>
          <p:cNvPr id="418" name="Google Shape;418;p67"/>
          <p:cNvPicPr preferRelativeResize="0"/>
          <p:nvPr/>
        </p:nvPicPr>
        <p:blipFill rotWithShape="1">
          <a:blip r:embed="rId3">
            <a:alphaModFix/>
          </a:blip>
          <a:srcRect t="58696"/>
          <a:stretch/>
        </p:blipFill>
        <p:spPr>
          <a:xfrm>
            <a:off x="2320825" y="3252975"/>
            <a:ext cx="4502350" cy="1659700"/>
          </a:xfrm>
          <a:prstGeom prst="rect">
            <a:avLst/>
          </a:prstGeom>
          <a:noFill/>
          <a:ln>
            <a:noFill/>
          </a:ln>
        </p:spPr>
      </p:pic>
      <p:sp>
        <p:nvSpPr>
          <p:cNvPr id="419" name="Google Shape;419;p67"/>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BIKE 성능 비교</a:t>
            </a:r>
            <a:endParaRPr>
              <a:latin typeface="Malgun Gothic"/>
              <a:ea typeface="Malgun Gothic"/>
              <a:cs typeface="Malgun Gothic"/>
              <a:sym typeface="Malgun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8"/>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BIKE</a:t>
            </a:r>
            <a:endParaRPr/>
          </a:p>
        </p:txBody>
      </p:sp>
      <p:pic>
        <p:nvPicPr>
          <p:cNvPr id="425" name="Google Shape;425;p68"/>
          <p:cNvPicPr preferRelativeResize="0"/>
          <p:nvPr/>
        </p:nvPicPr>
        <p:blipFill>
          <a:blip r:embed="rId3">
            <a:alphaModFix/>
          </a:blip>
          <a:stretch>
            <a:fillRect/>
          </a:stretch>
        </p:blipFill>
        <p:spPr>
          <a:xfrm>
            <a:off x="1608683" y="1860834"/>
            <a:ext cx="5926635" cy="2098416"/>
          </a:xfrm>
          <a:prstGeom prst="rect">
            <a:avLst/>
          </a:prstGeom>
          <a:noFill/>
          <a:ln>
            <a:noFill/>
          </a:ln>
        </p:spPr>
      </p:pic>
      <p:pic>
        <p:nvPicPr>
          <p:cNvPr id="426" name="Google Shape;426;p68"/>
          <p:cNvPicPr preferRelativeResize="0"/>
          <p:nvPr/>
        </p:nvPicPr>
        <p:blipFill rotWithShape="1">
          <a:blip r:embed="rId4">
            <a:alphaModFix/>
          </a:blip>
          <a:srcRect b="89591"/>
          <a:stretch/>
        </p:blipFill>
        <p:spPr>
          <a:xfrm>
            <a:off x="1558687" y="1300950"/>
            <a:ext cx="6026626" cy="559883"/>
          </a:xfrm>
          <a:prstGeom prst="rect">
            <a:avLst/>
          </a:prstGeom>
          <a:noFill/>
          <a:ln>
            <a:noFill/>
          </a:ln>
        </p:spPr>
      </p:pic>
      <p:sp>
        <p:nvSpPr>
          <p:cNvPr id="427" name="Google Shape;427;p68"/>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BIKE 성능 비교</a:t>
            </a:r>
            <a:endParaRPr>
              <a:latin typeface="Malgun Gothic"/>
              <a:ea typeface="Malgun Gothic"/>
              <a:cs typeface="Malgun Gothic"/>
              <a:sym typeface="Malgun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9"/>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NTS-KEM</a:t>
            </a:r>
            <a:endParaRPr/>
          </a:p>
        </p:txBody>
      </p:sp>
      <p:pic>
        <p:nvPicPr>
          <p:cNvPr id="433" name="Google Shape;433;p69"/>
          <p:cNvPicPr preferRelativeResize="0"/>
          <p:nvPr/>
        </p:nvPicPr>
        <p:blipFill>
          <a:blip r:embed="rId3">
            <a:alphaModFix/>
          </a:blip>
          <a:stretch>
            <a:fillRect/>
          </a:stretch>
        </p:blipFill>
        <p:spPr>
          <a:xfrm>
            <a:off x="1112662" y="1785701"/>
            <a:ext cx="6918675" cy="1509375"/>
          </a:xfrm>
          <a:prstGeom prst="rect">
            <a:avLst/>
          </a:prstGeom>
          <a:noFill/>
          <a:ln>
            <a:noFill/>
          </a:ln>
        </p:spPr>
      </p:pic>
      <p:sp>
        <p:nvSpPr>
          <p:cNvPr id="434" name="Google Shape;434;p69"/>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NTS-KEM 성능 비교</a:t>
            </a:r>
            <a:endParaRPr>
              <a:latin typeface="Malgun Gothic"/>
              <a:ea typeface="Malgun Gothic"/>
              <a:cs typeface="Malgun Gothic"/>
              <a:sym typeface="Malgun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0"/>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HQC</a:t>
            </a:r>
            <a:endParaRPr/>
          </a:p>
        </p:txBody>
      </p:sp>
      <p:pic>
        <p:nvPicPr>
          <p:cNvPr id="440" name="Google Shape;440;p70"/>
          <p:cNvPicPr preferRelativeResize="0"/>
          <p:nvPr/>
        </p:nvPicPr>
        <p:blipFill>
          <a:blip r:embed="rId3">
            <a:alphaModFix/>
          </a:blip>
          <a:stretch>
            <a:fillRect/>
          </a:stretch>
        </p:blipFill>
        <p:spPr>
          <a:xfrm>
            <a:off x="1105537" y="1497776"/>
            <a:ext cx="6932926" cy="3015475"/>
          </a:xfrm>
          <a:prstGeom prst="rect">
            <a:avLst/>
          </a:prstGeom>
          <a:noFill/>
          <a:ln>
            <a:noFill/>
          </a:ln>
        </p:spPr>
      </p:pic>
      <p:sp>
        <p:nvSpPr>
          <p:cNvPr id="441" name="Google Shape;441;p70"/>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HQC 성능 비교</a:t>
            </a:r>
            <a:endParaRPr>
              <a:latin typeface="Malgun Gothic"/>
              <a:ea typeface="Malgun Gothic"/>
              <a:cs typeface="Malgun Gothic"/>
              <a:sym typeface="Malgun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1"/>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RQC</a:t>
            </a:r>
            <a:endParaRPr/>
          </a:p>
        </p:txBody>
      </p:sp>
      <p:pic>
        <p:nvPicPr>
          <p:cNvPr id="447" name="Google Shape;447;p71"/>
          <p:cNvPicPr preferRelativeResize="0"/>
          <p:nvPr/>
        </p:nvPicPr>
        <p:blipFill>
          <a:blip r:embed="rId3">
            <a:alphaModFix/>
          </a:blip>
          <a:stretch>
            <a:fillRect/>
          </a:stretch>
        </p:blipFill>
        <p:spPr>
          <a:xfrm>
            <a:off x="1176875" y="1785601"/>
            <a:ext cx="6790250" cy="1572300"/>
          </a:xfrm>
          <a:prstGeom prst="rect">
            <a:avLst/>
          </a:prstGeom>
          <a:noFill/>
          <a:ln>
            <a:noFill/>
          </a:ln>
        </p:spPr>
      </p:pic>
      <p:sp>
        <p:nvSpPr>
          <p:cNvPr id="448" name="Google Shape;448;p71"/>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RQC 성능 비교</a:t>
            </a:r>
            <a:endParaRPr>
              <a:latin typeface="Malgun Gothic"/>
              <a:ea typeface="Malgun Gothic"/>
              <a:cs typeface="Malgun Gothic"/>
              <a:sym typeface="Malgun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2"/>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ROLLO</a:t>
            </a:r>
            <a:endParaRPr/>
          </a:p>
        </p:txBody>
      </p:sp>
      <p:pic>
        <p:nvPicPr>
          <p:cNvPr id="454" name="Google Shape;454;p72"/>
          <p:cNvPicPr preferRelativeResize="0"/>
          <p:nvPr/>
        </p:nvPicPr>
        <p:blipFill rotWithShape="1">
          <a:blip r:embed="rId3">
            <a:alphaModFix/>
          </a:blip>
          <a:srcRect b="55634"/>
          <a:stretch/>
        </p:blipFill>
        <p:spPr>
          <a:xfrm>
            <a:off x="1456713" y="1497775"/>
            <a:ext cx="6230575" cy="2547556"/>
          </a:xfrm>
          <a:prstGeom prst="rect">
            <a:avLst/>
          </a:prstGeom>
          <a:noFill/>
          <a:ln>
            <a:noFill/>
          </a:ln>
        </p:spPr>
      </p:pic>
      <p:pic>
        <p:nvPicPr>
          <p:cNvPr id="455" name="Google Shape;455;p72"/>
          <p:cNvPicPr preferRelativeResize="0"/>
          <p:nvPr/>
        </p:nvPicPr>
        <p:blipFill rotWithShape="1">
          <a:blip r:embed="rId3">
            <a:alphaModFix/>
          </a:blip>
          <a:srcRect t="94337"/>
          <a:stretch/>
        </p:blipFill>
        <p:spPr>
          <a:xfrm>
            <a:off x="1456713" y="4045322"/>
            <a:ext cx="6230575" cy="325178"/>
          </a:xfrm>
          <a:prstGeom prst="rect">
            <a:avLst/>
          </a:prstGeom>
          <a:noFill/>
          <a:ln>
            <a:noFill/>
          </a:ln>
        </p:spPr>
      </p:pic>
      <p:sp>
        <p:nvSpPr>
          <p:cNvPr id="456" name="Google Shape;456;p72"/>
          <p:cNvSpPr txBox="1"/>
          <p:nvPr/>
        </p:nvSpPr>
        <p:spPr>
          <a:xfrm>
            <a:off x="308950" y="890575"/>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ROLLO 성능 비교</a:t>
            </a:r>
            <a:endParaRPr>
              <a:latin typeface="Malgun Gothic"/>
              <a:ea typeface="Malgun Gothic"/>
              <a:cs typeface="Malgun Gothic"/>
              <a:sym typeface="Malgun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3"/>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LEDAcrypt</a:t>
            </a:r>
            <a:endParaRPr/>
          </a:p>
        </p:txBody>
      </p:sp>
      <p:pic>
        <p:nvPicPr>
          <p:cNvPr id="462" name="Google Shape;462;p73"/>
          <p:cNvPicPr preferRelativeResize="0"/>
          <p:nvPr/>
        </p:nvPicPr>
        <p:blipFill>
          <a:blip r:embed="rId3">
            <a:alphaModFix/>
          </a:blip>
          <a:stretch>
            <a:fillRect/>
          </a:stretch>
        </p:blipFill>
        <p:spPr>
          <a:xfrm>
            <a:off x="2280938" y="1122334"/>
            <a:ext cx="5142325" cy="3855125"/>
          </a:xfrm>
          <a:prstGeom prst="rect">
            <a:avLst/>
          </a:prstGeom>
          <a:noFill/>
          <a:ln>
            <a:noFill/>
          </a:ln>
        </p:spPr>
      </p:pic>
      <p:sp>
        <p:nvSpPr>
          <p:cNvPr id="463" name="Google Shape;463;p73"/>
          <p:cNvSpPr txBox="1"/>
          <p:nvPr/>
        </p:nvSpPr>
        <p:spPr>
          <a:xfrm>
            <a:off x="308950" y="818734"/>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LEDAcrypt 성능 비교</a:t>
            </a:r>
            <a:endParaRPr>
              <a:latin typeface="Malgun Gothic"/>
              <a:ea typeface="Malgun Gothic"/>
              <a:cs typeface="Malgun Gothic"/>
              <a:sym typeface="Malgun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4"/>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2 - LEDAcrypt</a:t>
            </a:r>
            <a:endParaRPr/>
          </a:p>
        </p:txBody>
      </p:sp>
      <p:pic>
        <p:nvPicPr>
          <p:cNvPr id="469" name="Google Shape;469;p74"/>
          <p:cNvPicPr preferRelativeResize="0"/>
          <p:nvPr/>
        </p:nvPicPr>
        <p:blipFill rotWithShape="1">
          <a:blip r:embed="rId3">
            <a:alphaModFix/>
          </a:blip>
          <a:srcRect t="5186"/>
          <a:stretch/>
        </p:blipFill>
        <p:spPr>
          <a:xfrm>
            <a:off x="2286513" y="1146702"/>
            <a:ext cx="4823974" cy="3711600"/>
          </a:xfrm>
          <a:prstGeom prst="rect">
            <a:avLst/>
          </a:prstGeom>
          <a:noFill/>
          <a:ln>
            <a:noFill/>
          </a:ln>
        </p:spPr>
      </p:pic>
      <p:sp>
        <p:nvSpPr>
          <p:cNvPr id="470" name="Google Shape;470;p74"/>
          <p:cNvSpPr txBox="1"/>
          <p:nvPr/>
        </p:nvSpPr>
        <p:spPr>
          <a:xfrm>
            <a:off x="308950" y="843102"/>
            <a:ext cx="23403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LEDAcrypt 성능 비교</a:t>
            </a:r>
            <a:endParaRPr>
              <a:latin typeface="Malgun Gothic"/>
              <a:ea typeface="Malgun Gothic"/>
              <a:cs typeface="Malgun Gothic"/>
              <a:sym typeface="Malgun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NIST Round 2</a:t>
            </a:r>
            <a:endParaRPr/>
          </a:p>
        </p:txBody>
      </p:sp>
      <p:graphicFrame>
        <p:nvGraphicFramePr>
          <p:cNvPr id="3" name="표 2"/>
          <p:cNvGraphicFramePr>
            <a:graphicFrameLocks noGrp="1"/>
          </p:cNvGraphicFramePr>
          <p:nvPr>
            <p:extLst>
              <p:ext uri="{D42A27DB-BD31-4B8C-83A1-F6EECF244321}">
                <p14:modId xmlns:p14="http://schemas.microsoft.com/office/powerpoint/2010/main" val="3780703306"/>
              </p:ext>
            </p:extLst>
          </p:nvPr>
        </p:nvGraphicFramePr>
        <p:xfrm>
          <a:off x="923831" y="1095555"/>
          <a:ext cx="7296218" cy="3511616"/>
        </p:xfrm>
        <a:graphic>
          <a:graphicData uri="http://schemas.openxmlformats.org/drawingml/2006/table">
            <a:tbl>
              <a:tblPr>
                <a:tableStyleId>{5940675A-B579-460E-94D1-54222C63F5DA}</a:tableStyleId>
              </a:tblPr>
              <a:tblGrid>
                <a:gridCol w="1105170">
                  <a:extLst>
                    <a:ext uri="{9D8B030D-6E8A-4147-A177-3AD203B41FA5}">
                      <a16:colId xmlns:a16="http://schemas.microsoft.com/office/drawing/2014/main" val="3339673456"/>
                    </a:ext>
                  </a:extLst>
                </a:gridCol>
                <a:gridCol w="1550557">
                  <a:extLst>
                    <a:ext uri="{9D8B030D-6E8A-4147-A177-3AD203B41FA5}">
                      <a16:colId xmlns:a16="http://schemas.microsoft.com/office/drawing/2014/main" val="3926403366"/>
                    </a:ext>
                  </a:extLst>
                </a:gridCol>
                <a:gridCol w="927522">
                  <a:extLst>
                    <a:ext uri="{9D8B030D-6E8A-4147-A177-3AD203B41FA5}">
                      <a16:colId xmlns:a16="http://schemas.microsoft.com/office/drawing/2014/main" val="518001728"/>
                    </a:ext>
                  </a:extLst>
                </a:gridCol>
                <a:gridCol w="975448">
                  <a:extLst>
                    <a:ext uri="{9D8B030D-6E8A-4147-A177-3AD203B41FA5}">
                      <a16:colId xmlns:a16="http://schemas.microsoft.com/office/drawing/2014/main" val="3026063740"/>
                    </a:ext>
                  </a:extLst>
                </a:gridCol>
                <a:gridCol w="1440649">
                  <a:extLst>
                    <a:ext uri="{9D8B030D-6E8A-4147-A177-3AD203B41FA5}">
                      <a16:colId xmlns:a16="http://schemas.microsoft.com/office/drawing/2014/main" val="970233795"/>
                    </a:ext>
                  </a:extLst>
                </a:gridCol>
                <a:gridCol w="1296872">
                  <a:extLst>
                    <a:ext uri="{9D8B030D-6E8A-4147-A177-3AD203B41FA5}">
                      <a16:colId xmlns:a16="http://schemas.microsoft.com/office/drawing/2014/main" val="4110173702"/>
                    </a:ext>
                  </a:extLst>
                </a:gridCol>
              </a:tblGrid>
              <a:tr h="596446">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Code</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00000"/>
                        </a:lnSpc>
                        <a:spcBef>
                          <a:spcPts val="0"/>
                        </a:spcBef>
                        <a:spcAft>
                          <a:spcPts val="0"/>
                        </a:spcAft>
                      </a:pPr>
                      <a:r>
                        <a:rPr lang="en-US" sz="1300" kern="0" spc="0">
                          <a:effectLst/>
                        </a:rPr>
                        <a:t>Security history</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Structure</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10000"/>
                        </a:lnSpc>
                        <a:spcBef>
                          <a:spcPts val="0"/>
                        </a:spcBef>
                        <a:spcAft>
                          <a:spcPts val="0"/>
                        </a:spcAft>
                      </a:pPr>
                      <a:r>
                        <a:rPr lang="en-US" sz="1300" kern="0" spc="0">
                          <a:effectLst/>
                        </a:rPr>
                        <a:t>Security</a:t>
                      </a:r>
                    </a:p>
                    <a:p>
                      <a:pPr marL="0" marR="0" indent="0" algn="ctr" fontAlgn="base" latinLnBrk="0">
                        <a:lnSpc>
                          <a:spcPct val="160000"/>
                        </a:lnSpc>
                        <a:spcBef>
                          <a:spcPts val="0"/>
                        </a:spcBef>
                        <a:spcAft>
                          <a:spcPts val="0"/>
                        </a:spcAft>
                      </a:pPr>
                      <a:r>
                        <a:rPr lang="en-US" sz="1300" kern="0" spc="0">
                          <a:effectLst/>
                        </a:rPr>
                        <a:t>level</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Performance</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4283811916"/>
                  </a:ext>
                </a:extLst>
              </a:tr>
              <a:tr h="454194">
                <a:tc>
                  <a:txBody>
                    <a:bodyPr/>
                    <a:lstStyle/>
                    <a:p>
                      <a:pPr marL="0" marR="0" indent="0" algn="l" fontAlgn="base" latinLnBrk="0">
                        <a:lnSpc>
                          <a:spcPct val="100000"/>
                        </a:lnSpc>
                        <a:spcBef>
                          <a:spcPts val="0"/>
                        </a:spcBef>
                        <a:spcAft>
                          <a:spcPts val="0"/>
                        </a:spcAft>
                      </a:pPr>
                      <a:r>
                        <a:rPr lang="en-US" sz="1300" kern="0" spc="0">
                          <a:effectLst/>
                        </a:rPr>
                        <a:t>Classic McEliece</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Goppa</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long</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IND-CCA2</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low</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4268559179"/>
                  </a:ext>
                </a:extLst>
              </a:tr>
              <a:tr h="372906">
                <a:tc>
                  <a:txBody>
                    <a:bodyPr/>
                    <a:lstStyle/>
                    <a:p>
                      <a:pPr marL="0" marR="0" indent="0" algn="l" fontAlgn="base" latinLnBrk="0">
                        <a:lnSpc>
                          <a:spcPct val="160000"/>
                        </a:lnSpc>
                        <a:spcBef>
                          <a:spcPts val="0"/>
                        </a:spcBef>
                        <a:spcAft>
                          <a:spcPts val="0"/>
                        </a:spcAft>
                      </a:pPr>
                      <a:r>
                        <a:rPr lang="en-US" sz="1300" kern="0" spc="0">
                          <a:effectLst/>
                        </a:rPr>
                        <a:t>BIKE</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QC-MDPC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short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high</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2421652585"/>
                  </a:ext>
                </a:extLst>
              </a:tr>
              <a:tr h="372906">
                <a:tc>
                  <a:txBody>
                    <a:bodyPr/>
                    <a:lstStyle/>
                    <a:p>
                      <a:pPr marL="0" marR="0" indent="0" algn="l" fontAlgn="base" latinLnBrk="0">
                        <a:lnSpc>
                          <a:spcPct val="160000"/>
                        </a:lnSpc>
                        <a:spcBef>
                          <a:spcPts val="0"/>
                        </a:spcBef>
                        <a:spcAft>
                          <a:spcPts val="0"/>
                        </a:spcAft>
                      </a:pPr>
                      <a:r>
                        <a:rPr lang="en-US" sz="1300" kern="0" spc="0">
                          <a:effectLst/>
                        </a:rPr>
                        <a:t>NTS-KEM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Goppa</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long</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low</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3867405173"/>
                  </a:ext>
                </a:extLst>
              </a:tr>
              <a:tr h="372906">
                <a:tc>
                  <a:txBody>
                    <a:bodyPr/>
                    <a:lstStyle/>
                    <a:p>
                      <a:pPr marL="0" marR="0" indent="0" algn="l" fontAlgn="base" latinLnBrk="0">
                        <a:lnSpc>
                          <a:spcPct val="160000"/>
                        </a:lnSpc>
                        <a:spcBef>
                          <a:spcPts val="0"/>
                        </a:spcBef>
                        <a:spcAft>
                          <a:spcPts val="0"/>
                        </a:spcAft>
                      </a:pPr>
                      <a:r>
                        <a:rPr lang="en-US" sz="1300" kern="0" spc="0">
                          <a:effectLst/>
                        </a:rPr>
                        <a:t>HQC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QC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short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IND-CCA2</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high</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341463335"/>
                  </a:ext>
                </a:extLst>
              </a:tr>
              <a:tr h="372906">
                <a:tc>
                  <a:txBody>
                    <a:bodyPr/>
                    <a:lstStyle/>
                    <a:p>
                      <a:pPr marL="0" marR="0" indent="0" algn="l" fontAlgn="base" latinLnBrk="0">
                        <a:lnSpc>
                          <a:spcPct val="160000"/>
                        </a:lnSpc>
                        <a:spcBef>
                          <a:spcPts val="0"/>
                        </a:spcBef>
                        <a:spcAft>
                          <a:spcPts val="0"/>
                        </a:spcAft>
                      </a:pPr>
                      <a:r>
                        <a:rPr lang="en-US" sz="1300" kern="0" spc="0">
                          <a:effectLst/>
                        </a:rPr>
                        <a:t>RQC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00000"/>
                        </a:lnSpc>
                        <a:spcBef>
                          <a:spcPts val="0"/>
                        </a:spcBef>
                        <a:spcAft>
                          <a:spcPts val="0"/>
                        </a:spcAft>
                      </a:pPr>
                      <a:r>
                        <a:rPr lang="en-US" sz="1300" kern="0" spc="0">
                          <a:effectLst/>
                        </a:rPr>
                        <a:t>QC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short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IND-CCA2</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high</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4152318745"/>
                  </a:ext>
                </a:extLst>
              </a:tr>
              <a:tr h="596446">
                <a:tc>
                  <a:txBody>
                    <a:bodyPr/>
                    <a:lstStyle/>
                    <a:p>
                      <a:pPr marL="0" marR="0" indent="0" algn="l" fontAlgn="base" latinLnBrk="0">
                        <a:lnSpc>
                          <a:spcPct val="160000"/>
                        </a:lnSpc>
                        <a:spcBef>
                          <a:spcPts val="0"/>
                        </a:spcBef>
                        <a:spcAft>
                          <a:spcPts val="0"/>
                        </a:spcAft>
                      </a:pPr>
                      <a:r>
                        <a:rPr lang="en-US" sz="1300" kern="0" spc="0">
                          <a:effectLst/>
                        </a:rPr>
                        <a:t>ROLLO</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Rank Metric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short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PKE/KEM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10000"/>
                        </a:lnSpc>
                        <a:spcBef>
                          <a:spcPts val="0"/>
                        </a:spcBef>
                        <a:spcAft>
                          <a:spcPts val="0"/>
                        </a:spcAft>
                      </a:pPr>
                      <a:r>
                        <a:rPr lang="en-US" sz="1300" kern="0" spc="0">
                          <a:effectLst/>
                        </a:rPr>
                        <a:t>IND-CPA(KEM)</a:t>
                      </a:r>
                    </a:p>
                    <a:p>
                      <a:pPr marL="0" marR="0" indent="0" algn="ctr" fontAlgn="base" latinLnBrk="0">
                        <a:lnSpc>
                          <a:spcPct val="160000"/>
                        </a:lnSpc>
                        <a:spcBef>
                          <a:spcPts val="0"/>
                        </a:spcBef>
                        <a:spcAft>
                          <a:spcPts val="0"/>
                        </a:spcAft>
                      </a:pPr>
                      <a:r>
                        <a:rPr lang="en-US" sz="1300" kern="0" spc="0">
                          <a:effectLst/>
                        </a:rPr>
                        <a:t>IND-CCA2(PKE)</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high</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963588024"/>
                  </a:ext>
                </a:extLst>
              </a:tr>
              <a:tr h="372906">
                <a:tc>
                  <a:txBody>
                    <a:bodyPr/>
                    <a:lstStyle/>
                    <a:p>
                      <a:pPr marL="0" marR="0" indent="0" algn="l" fontAlgn="base" latinLnBrk="0">
                        <a:lnSpc>
                          <a:spcPct val="160000"/>
                        </a:lnSpc>
                        <a:spcBef>
                          <a:spcPts val="0"/>
                        </a:spcBef>
                        <a:spcAft>
                          <a:spcPts val="0"/>
                        </a:spcAft>
                      </a:pPr>
                      <a:r>
                        <a:rPr lang="en-US" sz="1300" kern="0" spc="0">
                          <a:effectLst/>
                        </a:rPr>
                        <a:t>LEDAcrypt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QC-LDPC</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short</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PKE/KEM</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IND-CCA2</a:t>
                      </a:r>
                      <a:endParaRPr lang="en-US" sz="1300" kern="0" spc="0">
                        <a:solidFill>
                          <a:srgbClr val="000000"/>
                        </a:solidFill>
                        <a:effectLst/>
                        <a:latin typeface="+mn-ea"/>
                        <a:ea typeface="+mn-ea"/>
                      </a:endParaRPr>
                    </a:p>
                  </a:txBody>
                  <a:tcPr marL="86367" marR="86367" marT="23878" marB="23878" anchor="ctr"/>
                </a:tc>
                <a:tc>
                  <a:txBody>
                    <a:bodyPr/>
                    <a:lstStyle/>
                    <a:p>
                      <a:pPr marL="0" marR="0" indent="0" algn="ctr" fontAlgn="base" latinLnBrk="0">
                        <a:lnSpc>
                          <a:spcPct val="160000"/>
                        </a:lnSpc>
                        <a:spcBef>
                          <a:spcPts val="0"/>
                        </a:spcBef>
                        <a:spcAft>
                          <a:spcPts val="0"/>
                        </a:spcAft>
                      </a:pPr>
                      <a:r>
                        <a:rPr lang="en-US" sz="1300" kern="0" spc="0">
                          <a:effectLst/>
                        </a:rPr>
                        <a:t>low</a:t>
                      </a:r>
                      <a:endParaRPr lang="en-US" sz="1300" kern="0" spc="0">
                        <a:solidFill>
                          <a:srgbClr val="000000"/>
                        </a:solidFill>
                        <a:effectLst/>
                        <a:latin typeface="+mn-ea"/>
                        <a:ea typeface="+mn-ea"/>
                      </a:endParaRPr>
                    </a:p>
                  </a:txBody>
                  <a:tcPr marL="86367" marR="86367" marT="23878" marB="23878" anchor="ctr"/>
                </a:tc>
                <a:extLst>
                  <a:ext uri="{0D108BD9-81ED-4DB2-BD59-A6C34878D82A}">
                    <a16:rowId xmlns:a16="http://schemas.microsoft.com/office/drawing/2014/main" val="3607120298"/>
                  </a:ext>
                </a:extLst>
              </a:tr>
            </a:tbl>
          </a:graphicData>
        </a:graphic>
      </p:graphicFrame>
      <p:sp>
        <p:nvSpPr>
          <p:cNvPr id="2" name="오른쪽 화살표 1">
            <a:hlinkClick r:id="rId3" action="ppaction://hlinksldjump"/>
          </p:cNvPr>
          <p:cNvSpPr/>
          <p:nvPr/>
        </p:nvSpPr>
        <p:spPr>
          <a:xfrm>
            <a:off x="923831" y="4796971"/>
            <a:ext cx="288112" cy="13788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6922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01" name="Google Shape;201;p35"/>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ko"/>
              <a:t>ex) (7,4) 해밍 코드</a:t>
            </a:r>
            <a:endParaRPr/>
          </a:p>
          <a:p>
            <a:pPr marL="457200" lvl="0" indent="-317500" algn="l" rtl="0">
              <a:lnSpc>
                <a:spcPct val="115000"/>
              </a:lnSpc>
              <a:spcBef>
                <a:spcPts val="800"/>
              </a:spcBef>
              <a:spcAft>
                <a:spcPts val="0"/>
              </a:spcAft>
              <a:buSzPts val="1400"/>
              <a:buChar char="•"/>
            </a:pPr>
            <a:r>
              <a:rPr lang="ko"/>
              <a:t>4개의 비트 메시지 암호화</a:t>
            </a:r>
            <a:endParaRPr/>
          </a:p>
          <a:p>
            <a:pPr marL="457200" lvl="0" indent="-317500" algn="l" rtl="0">
              <a:lnSpc>
                <a:spcPct val="115000"/>
              </a:lnSpc>
              <a:spcBef>
                <a:spcPts val="0"/>
              </a:spcBef>
              <a:spcAft>
                <a:spcPts val="0"/>
              </a:spcAft>
              <a:buSzPts val="1400"/>
              <a:buChar char="•"/>
            </a:pPr>
            <a:r>
              <a:rPr lang="ko"/>
              <a:t>3개의 패리티 비트 사용</a:t>
            </a: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r>
              <a:rPr lang="ko"/>
              <a:t>Message bit: </a:t>
            </a:r>
            <a:r>
              <a:rPr lang="ko" sz="2300"/>
              <a:t>x</a:t>
            </a:r>
            <a:r>
              <a:rPr lang="ko" sz="2300" baseline="-25000"/>
              <a:t>0</a:t>
            </a:r>
            <a:r>
              <a:rPr lang="ko" sz="2300"/>
              <a:t>  x</a:t>
            </a:r>
            <a:r>
              <a:rPr lang="ko" sz="2300" baseline="-25000"/>
              <a:t>1</a:t>
            </a:r>
            <a:r>
              <a:rPr lang="ko" sz="2300"/>
              <a:t>  x</a:t>
            </a:r>
            <a:r>
              <a:rPr lang="ko" sz="2300" baseline="-25000"/>
              <a:t>2</a:t>
            </a:r>
            <a:r>
              <a:rPr lang="ko" sz="2300"/>
              <a:t>  x</a:t>
            </a:r>
            <a:r>
              <a:rPr lang="ko" sz="2300" baseline="-25000"/>
              <a:t>3</a:t>
            </a:r>
            <a:endParaRPr sz="2300" baseline="-25000"/>
          </a:p>
          <a:p>
            <a:pPr marL="0" lvl="0" indent="0" algn="l" rtl="0">
              <a:lnSpc>
                <a:spcPct val="115000"/>
              </a:lnSpc>
              <a:spcBef>
                <a:spcPts val="800"/>
              </a:spcBef>
              <a:spcAft>
                <a:spcPts val="0"/>
              </a:spcAft>
              <a:buNone/>
            </a:pPr>
            <a:r>
              <a:rPr lang="ko"/>
              <a:t>Parity bit: P</a:t>
            </a:r>
            <a:r>
              <a:rPr lang="ko" baseline="-25000"/>
              <a:t>1 </a:t>
            </a:r>
            <a:r>
              <a:rPr lang="ko"/>
              <a:t> P</a:t>
            </a:r>
            <a:r>
              <a:rPr lang="ko" baseline="-25000"/>
              <a:t>2 </a:t>
            </a:r>
            <a:r>
              <a:rPr lang="ko"/>
              <a:t> P</a:t>
            </a:r>
            <a:r>
              <a:rPr lang="ko" baseline="-25000"/>
              <a:t>4</a:t>
            </a:r>
            <a:endParaRPr baseline="-25000"/>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p:nvPr/>
        </p:nvSpPr>
        <p:spPr>
          <a:xfrm>
            <a:off x="3798243" y="2248585"/>
            <a:ext cx="1547514" cy="6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4000"/>
              <a:t>Q &amp; A</a:t>
            </a:r>
            <a:endParaRPr sz="4000"/>
          </a:p>
        </p:txBody>
      </p:sp>
      <p:sp>
        <p:nvSpPr>
          <p:cNvPr id="640" name="Google Shape;640;p89"/>
          <p:cNvSpPr/>
          <p:nvPr/>
        </p:nvSpPr>
        <p:spPr>
          <a:xfrm>
            <a:off x="225025" y="117875"/>
            <a:ext cx="8669100" cy="64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486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p:nvPr/>
        </p:nvSpPr>
        <p:spPr>
          <a:xfrm>
            <a:off x="3316148" y="2248585"/>
            <a:ext cx="5529900" cy="6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3800">
                <a:solidFill>
                  <a:schemeClr val="dk1"/>
                </a:solidFill>
                <a:latin typeface="Malgun Gothic"/>
                <a:ea typeface="Malgun Gothic"/>
                <a:cs typeface="Malgun Gothic"/>
                <a:sym typeface="Malgun Gothic"/>
              </a:rPr>
              <a:t>감사합니다</a:t>
            </a:r>
            <a:endParaRPr sz="1100"/>
          </a:p>
        </p:txBody>
      </p:sp>
      <p:sp>
        <p:nvSpPr>
          <p:cNvPr id="640" name="Google Shape;640;p89"/>
          <p:cNvSpPr/>
          <p:nvPr/>
        </p:nvSpPr>
        <p:spPr>
          <a:xfrm>
            <a:off x="225025" y="117875"/>
            <a:ext cx="8669100" cy="64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08940" y="155810"/>
            <a:ext cx="8526000" cy="571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ko"/>
              <a:t>코드 기반 암호 - 해밍 코드</a:t>
            </a:r>
            <a:endParaRPr/>
          </a:p>
        </p:txBody>
      </p:sp>
      <p:sp>
        <p:nvSpPr>
          <p:cNvPr id="207" name="Google Shape;207;p36"/>
          <p:cNvSpPr txBox="1">
            <a:spLocks noGrp="1"/>
          </p:cNvSpPr>
          <p:nvPr>
            <p:ph type="body" idx="1"/>
          </p:nvPr>
        </p:nvSpPr>
        <p:spPr>
          <a:xfrm>
            <a:off x="308372" y="864394"/>
            <a:ext cx="8527200" cy="3793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ko"/>
              <a:t>(7,4) 해밍 코드</a:t>
            </a:r>
            <a:endParaRPr/>
          </a:p>
          <a:p>
            <a:pPr marL="0" lvl="0" indent="0" algn="l" rtl="0">
              <a:lnSpc>
                <a:spcPct val="115000"/>
              </a:lnSpc>
              <a:spcBef>
                <a:spcPts val="800"/>
              </a:spcBef>
              <a:spcAft>
                <a:spcPts val="0"/>
              </a:spcAft>
              <a:buNone/>
            </a:pPr>
            <a:r>
              <a:rPr lang="ko"/>
              <a:t>Message bit: </a:t>
            </a:r>
            <a:r>
              <a:rPr lang="ko" sz="2300"/>
              <a:t>x</a:t>
            </a:r>
            <a:r>
              <a:rPr lang="ko" sz="2300" baseline="-25000"/>
              <a:t>0</a:t>
            </a:r>
            <a:r>
              <a:rPr lang="ko" sz="2300"/>
              <a:t>  x</a:t>
            </a:r>
            <a:r>
              <a:rPr lang="ko" sz="2300" baseline="-25000"/>
              <a:t>1</a:t>
            </a:r>
            <a:r>
              <a:rPr lang="ko" sz="2300"/>
              <a:t>  x</a:t>
            </a:r>
            <a:r>
              <a:rPr lang="ko" sz="2300" baseline="-25000"/>
              <a:t>2</a:t>
            </a:r>
            <a:r>
              <a:rPr lang="ko" sz="2300"/>
              <a:t>  x</a:t>
            </a:r>
            <a:r>
              <a:rPr lang="ko" sz="2300" baseline="-25000"/>
              <a:t>3</a:t>
            </a:r>
            <a:endParaRPr sz="2300" baseline="-25000"/>
          </a:p>
          <a:p>
            <a:pPr marL="0" lvl="0" indent="0" algn="l" rtl="0">
              <a:lnSpc>
                <a:spcPct val="115000"/>
              </a:lnSpc>
              <a:spcBef>
                <a:spcPts val="800"/>
              </a:spcBef>
              <a:spcAft>
                <a:spcPts val="0"/>
              </a:spcAft>
              <a:buNone/>
            </a:pPr>
            <a:r>
              <a:rPr lang="ko"/>
              <a:t>Parity bit: P</a:t>
            </a:r>
            <a:r>
              <a:rPr lang="ko" baseline="-25000"/>
              <a:t>1 </a:t>
            </a:r>
            <a:r>
              <a:rPr lang="ko"/>
              <a:t> P</a:t>
            </a:r>
            <a:r>
              <a:rPr lang="ko" baseline="-25000"/>
              <a:t>2 </a:t>
            </a:r>
            <a:r>
              <a:rPr lang="ko"/>
              <a:t> P</a:t>
            </a:r>
            <a:r>
              <a:rPr lang="ko" baseline="-25000"/>
              <a:t>4</a:t>
            </a:r>
            <a:endParaRPr baseline="-25000"/>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0"/>
              </a:spcAft>
              <a:buNone/>
            </a:pPr>
            <a:endParaRPr sz="1900"/>
          </a:p>
          <a:p>
            <a:pPr marL="0" lvl="0" indent="0" algn="l" rtl="0">
              <a:lnSpc>
                <a:spcPct val="115000"/>
              </a:lnSpc>
              <a:spcBef>
                <a:spcPts val="800"/>
              </a:spcBef>
              <a:spcAft>
                <a:spcPts val="0"/>
              </a:spcAft>
              <a:buNone/>
            </a:pPr>
            <a:endParaRPr sz="1900"/>
          </a:p>
        </p:txBody>
      </p:sp>
      <p:pic>
        <p:nvPicPr>
          <p:cNvPr id="208" name="Google Shape;208;p36"/>
          <p:cNvPicPr preferRelativeResize="0"/>
          <p:nvPr/>
        </p:nvPicPr>
        <p:blipFill>
          <a:blip r:embed="rId3">
            <a:alphaModFix/>
          </a:blip>
          <a:stretch>
            <a:fillRect/>
          </a:stretch>
        </p:blipFill>
        <p:spPr>
          <a:xfrm>
            <a:off x="1803763" y="2690500"/>
            <a:ext cx="5536475" cy="16127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2705</Words>
  <Application>Microsoft Macintosh PowerPoint</Application>
  <PresentationFormat>화면 슬라이드 쇼(16:9)</PresentationFormat>
  <Paragraphs>628</Paragraphs>
  <Slides>81</Slides>
  <Notes>58</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81</vt:i4>
      </vt:variant>
    </vt:vector>
  </HeadingPairs>
  <TitlesOfParts>
    <vt:vector size="89" baseType="lpstr">
      <vt:lpstr>Times New Roman</vt:lpstr>
      <vt:lpstr>Malgun Gothic</vt:lpstr>
      <vt:lpstr>Cambria Math</vt:lpstr>
      <vt:lpstr>Arial</vt:lpstr>
      <vt:lpstr>Wingdings</vt:lpstr>
      <vt:lpstr>Malgun Gothic</vt:lpstr>
      <vt:lpstr>Simple Light</vt:lpstr>
      <vt:lpstr>Office 테마</vt:lpstr>
      <vt:lpstr>NIST Round 2 Code-based PQC</vt:lpstr>
      <vt:lpstr>PowerPoint 프레젠테이션</vt:lpstr>
      <vt:lpstr>PowerPoint 프레젠테이션</vt:lpstr>
      <vt:lpstr>Code-based Cryptography</vt:lpstr>
      <vt:lpstr>코드 기반 암호</vt:lpstr>
      <vt:lpstr>코드 기반 암호 - 해밍 코드</vt:lpstr>
      <vt:lpstr>코드 기반 암호 - 해밍 코드</vt:lpstr>
      <vt:lpstr>코드 기반 암호 - 해밍 코드</vt:lpstr>
      <vt:lpstr>코드 기반 암호 - 해밍 코드</vt:lpstr>
      <vt:lpstr>코드 기반 암호 - 해밍 코드</vt:lpstr>
      <vt:lpstr>코드 기반 암호 - 해밍 코드</vt:lpstr>
      <vt:lpstr>코드 기반 암호 - 해밍 코드</vt:lpstr>
      <vt:lpstr>코드 기반 암호 - 해밍 코드</vt:lpstr>
      <vt:lpstr>코드 기반 암호 - 해밍 코드</vt:lpstr>
      <vt:lpstr>코드 기반 암호 - 선형 부호</vt:lpstr>
      <vt:lpstr>코드 기반 암호 - 선형 부호</vt:lpstr>
      <vt:lpstr>코드 기반 암호 - 선형 부호</vt:lpstr>
      <vt:lpstr>코드 기반 암호 - 선형 부호</vt:lpstr>
      <vt:lpstr>코드 기반 암호 - McEliece</vt:lpstr>
      <vt:lpstr>코드 기반 암호 - McEliece</vt:lpstr>
      <vt:lpstr>McEliece 암호화 - Key generation</vt:lpstr>
      <vt:lpstr>McEliece 암호화 - Encoding &amp; Encryption</vt:lpstr>
      <vt:lpstr>McEliece 복호화 - Decoding &amp; Decryption</vt:lpstr>
      <vt:lpstr>McEliece 복호화 - Decoding &amp; Decryption</vt:lpstr>
      <vt:lpstr>McEliece 복호화 - Decoding &amp; Decryption</vt:lpstr>
      <vt:lpstr>McEliece 복호화 - Decoding &amp; Decryption</vt:lpstr>
      <vt:lpstr>McEliece 복호화 - Decoding &amp; Decryption</vt:lpstr>
      <vt:lpstr>코드 기반 암호 - 선형 이진 부호</vt:lpstr>
      <vt:lpstr>코드 기반 암호 - 이진 선형 부호</vt:lpstr>
      <vt:lpstr>코드 기반 암호 - 이진 선형 부호</vt:lpstr>
      <vt:lpstr>PowerPoint 프레젠테이션</vt:lpstr>
      <vt:lpstr>Definition of a Goppa Code</vt:lpstr>
      <vt:lpstr>Definition of a Goppa Code</vt:lpstr>
      <vt:lpstr>Parameters of a Goppa Code</vt:lpstr>
      <vt:lpstr>Parameters of a Goppa Code</vt:lpstr>
      <vt:lpstr>Parity Check Matrix of the Goppa Code</vt:lpstr>
      <vt:lpstr>Parity Check Matrix of the Goppa Code</vt:lpstr>
      <vt:lpstr>Parity Check Matrix of the Goppa Code</vt:lpstr>
      <vt:lpstr>Parity Check Matrix of the Goppa Code</vt:lpstr>
      <vt:lpstr>Generator Matrix of the Goppa Code</vt:lpstr>
      <vt:lpstr>Generate Parrity Check Matrix from the Goppa Code</vt:lpstr>
      <vt:lpstr>Generate Parrity Check Matrix from the Goppa Code</vt:lpstr>
      <vt:lpstr>Generate Parrity Check Matrix from the Goppa Code</vt:lpstr>
      <vt:lpstr>Generate Parrity Check Matrix from the Goppa Code</vt:lpstr>
      <vt:lpstr>Encoding &amp; Correcting Errors</vt:lpstr>
      <vt:lpstr>Encoding &amp; Correcting Errors</vt:lpstr>
      <vt:lpstr>Encoding &amp; Correcting Errors</vt:lpstr>
      <vt:lpstr>Encoding &amp; Correcting Errors</vt:lpstr>
      <vt:lpstr>Encoding and Decoding with Goppa Code</vt:lpstr>
      <vt:lpstr>Encoding &amp; Correcting Errors</vt:lpstr>
      <vt:lpstr>Encoding &amp; Correcting Errors</vt:lpstr>
      <vt:lpstr>〖GF(2〗^4)</vt:lpstr>
      <vt:lpstr>Encoding &amp; Correcting Errors</vt:lpstr>
      <vt:lpstr>Encoding &amp; Correcting Errors</vt:lpstr>
      <vt:lpstr>Encoding &amp; Correcting Errors</vt:lpstr>
      <vt:lpstr>Encoding &amp; Correcting Errors</vt:lpstr>
      <vt:lpstr>Encoding &amp; Correcting Errors</vt:lpstr>
      <vt:lpstr>Decoding</vt:lpstr>
      <vt:lpstr>Information Set Decoding</vt:lpstr>
      <vt:lpstr>Information Set Decoding Example</vt:lpstr>
      <vt:lpstr>PowerPoint 프레젠테이션</vt:lpstr>
      <vt:lpstr>NIST Round 2</vt:lpstr>
      <vt:lpstr>NIST Round 2 - Classic McEliece</vt:lpstr>
      <vt:lpstr>NIST Round 2 - BIKE</vt:lpstr>
      <vt:lpstr>NIST Round 2 - NTS-KEM</vt:lpstr>
      <vt:lpstr>NIST Round 2 - HQC</vt:lpstr>
      <vt:lpstr>NIST Round 2 - RQC</vt:lpstr>
      <vt:lpstr>NIST Round 2 - ROLLO</vt:lpstr>
      <vt:lpstr>NIST Round 2 - LEDAcrypt</vt:lpstr>
      <vt:lpstr>NIST Round 2 - Classic McEliece</vt:lpstr>
      <vt:lpstr>NIST Round 2 - BIKE</vt:lpstr>
      <vt:lpstr>NIST Round 2 - BIKE</vt:lpstr>
      <vt:lpstr>NIST Round 2 - NTS-KEM</vt:lpstr>
      <vt:lpstr>NIST Round 2 - HQC</vt:lpstr>
      <vt:lpstr>NIST Round 2 - RQC</vt:lpstr>
      <vt:lpstr>NIST Round 2 - ROLLO</vt:lpstr>
      <vt:lpstr>NIST Round 2 - LEDAcrypt</vt:lpstr>
      <vt:lpstr>NIST Round 2 - LEDAcrypt</vt:lpstr>
      <vt:lpstr>NIST Round 2</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NIST Round 2 Code-based PQC</dc:title>
  <cp:lastModifiedBy>장경배</cp:lastModifiedBy>
  <cp:revision>118</cp:revision>
  <dcterms:modified xsi:type="dcterms:W3CDTF">2019-09-26T03:09:01Z</dcterms:modified>
</cp:coreProperties>
</file>